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0" r:id="rId2"/>
    <p:sldId id="328" r:id="rId3"/>
    <p:sldId id="315" r:id="rId4"/>
    <p:sldId id="320" r:id="rId5"/>
    <p:sldId id="291" r:id="rId6"/>
    <p:sldId id="316" r:id="rId7"/>
    <p:sldId id="321" r:id="rId8"/>
    <p:sldId id="322" r:id="rId9"/>
    <p:sldId id="317" r:id="rId10"/>
    <p:sldId id="329" r:id="rId11"/>
    <p:sldId id="314" r:id="rId12"/>
    <p:sldId id="326" r:id="rId13"/>
    <p:sldId id="323" r:id="rId14"/>
    <p:sldId id="324" r:id="rId15"/>
    <p:sldId id="325" r:id="rId16"/>
    <p:sldId id="3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 snapToObjects="1">
      <p:cViewPr varScale="1">
        <p:scale>
          <a:sx n="67" d="100"/>
          <a:sy n="67" d="100"/>
        </p:scale>
        <p:origin x="5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1A8E-DC82-354D-A838-AA70623C8AB8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A865F-36F4-9B4E-AC11-B20530574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0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F796-09FB-E24E-BE4E-B2059611F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43B0A-6D73-4840-B6E1-65E88100F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C8857-8EF1-0647-82C3-DD93FCE40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D322A-2656-F240-B8FA-9C0898139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310C-ABA7-6140-8C1F-129069DC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3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A047-E802-E043-8C68-1E9F6DD7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C8240-47F7-C14A-89B2-99F4EB8EA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99EBB-1DD9-4941-97F9-B9F2AD5A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9883B-8AB8-8B43-B733-2D47D654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F2DC1-C2C2-2B4D-A759-5F4D2432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8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D48DB-13F7-EF4D-8E9A-7A56E2CAC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5276F-AC21-2F43-A6A3-3B8EEC128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CE8E3-1BB5-0B43-B0A9-E1DBD401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0611-1EAE-0249-A8D2-19DB615B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2C3D-7E7A-7C42-9657-54BE1AB3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7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1C7D-389F-1441-887C-E7564A4B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0729B-04F8-1448-A4C1-9FC22740E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24C92-3739-DC48-9A3A-5E7C5BFE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BFF7-919D-BE46-9A67-B7F90448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98C60-F7B2-2B46-94ED-6BB47920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2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AFF46-FF58-F547-B21F-A42A9237A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1987A-A348-9445-9F7A-2EB023B05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AF91E-9580-274D-9E6A-BD02DC59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42917-E379-C241-88B3-8BA80792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25168-06EC-C346-A3A0-34501030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FB46-DF8E-5249-BCD2-EF16195A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908DA-9A7D-424D-8B71-77FC6982A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8A2F5-959B-EC48-A8FC-DC95E9E39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5BED4-627F-404D-9549-AC0C7CB6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CDAF3-8072-8648-B68A-0AF82DF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9D065-5555-B542-AAC5-9FCE71C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34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097F-2EF6-7147-A371-EF15EECC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A7325-DE3C-3449-BED2-FAD2D1111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EC9B7-20A2-454F-AECE-98AB944EB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942C8-92DE-0E46-8D1B-A00500FBE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B8157-4CAF-5B41-93B7-79264CAAC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AD22B5-0298-4343-B695-EBA94181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C427E-4311-6748-AAE9-651DD4BB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23DE0C-DFA4-E944-BA1C-5D77D738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4186-DFCA-B142-BBB4-43C248A1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878E40-23F4-4C4A-BD20-613CF245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C16A2-D646-0F45-80D2-BDB7B9D84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ED367-CE85-3944-A873-54B5C32F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6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08ABAB-C17F-404A-B54F-C4CD93A0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640FF8-F584-5149-BC07-600E0590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189AD-8418-D34E-8957-6F4D13E2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0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0CD4-785E-4543-AC4E-4FF8FE10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E2874-5DC3-0D42-8BC4-2D3FBF0F2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DBDBB-0113-CE49-82F0-E52BAD0E5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B7BFD-BA8F-A040-A6A7-5FC85040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DCCC0-73AD-DE41-B668-65607BC5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BC38D-1B34-C448-B810-E866419D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2B3FB-89F6-174E-B9FC-F0FDFA61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7274C0-F190-F14E-8874-FF4187A7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B0767-5BCB-AD4F-B1AB-34A80DD0D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8BC17-5588-744F-BFFC-F546B6AA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F3991-6438-774D-84F2-631DF7DB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E066B-CD4C-B540-87FD-8FD0AD544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3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4E6D62-5D6B-0E43-AF2C-70CE1B28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BC94F-0B31-284C-A51B-8B4450C6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72672-BB10-654C-9534-1DBF50FA5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7C6-BDAF-B941-8363-F1208F48090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6B0CB-3D77-1D44-A1DA-9A36B8A41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BC128-8FDA-D141-B3B0-8D867C129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DFAC1-3336-714A-BE7C-6D9EA6D3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4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waterchannel.tv/thewaterblog/understanding-why-sindh-faces-frequent-flooding-insights-from-a-provincial-consultative-dialogue/" TargetMode="External"/><Relationship Id="rId3" Type="http://schemas.openxmlformats.org/officeDocument/2006/relationships/hyperlink" Target="https://thewaterchannel.tv/thewaterblog/flood-resilience-and-spatial-planning-in-pakistan-where-are-we-two-years-after-the-devastating-flood/" TargetMode="External"/><Relationship Id="rId7" Type="http://schemas.openxmlformats.org/officeDocument/2006/relationships/hyperlink" Target="https://thewaterchannel.tv/thewaterblog/from-dam-to-damage-in-balochistan/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waterchannel.tv/thewaterblog/flood-evacuations-tough-realities/" TargetMode="External"/><Relationship Id="rId5" Type="http://schemas.openxmlformats.org/officeDocument/2006/relationships/hyperlink" Target="https://thewaterchannel.tv/thewaterblog/blog-on-the-road-for-water-safe-flood-water-drainage-bridges-and-causeways/" TargetMode="External"/><Relationship Id="rId10" Type="http://schemas.openxmlformats.org/officeDocument/2006/relationships/image" Target="../media/image8.jpeg"/><Relationship Id="rId4" Type="http://schemas.openxmlformats.org/officeDocument/2006/relationships/hyperlink" Target="https://thewaterchannel.tv/thewaterblog/flood-proofing-the-road-network-2-roads-for-controlled-drainage-in-pakistan/" TargetMode="External"/><Relationship Id="rId9" Type="http://schemas.openxmlformats.org/officeDocument/2006/relationships/hyperlink" Target="https://thewaterchannel.tv/thewaterblog/excessive-moisture-utilization-in-kachi-plai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children sitting in water&#10;&#10;Description automatically generated">
            <a:extLst>
              <a:ext uri="{FF2B5EF4-FFF2-40B4-BE49-F238E27FC236}">
                <a16:creationId xmlns:a16="http://schemas.microsoft.com/office/drawing/2014/main" id="{FD897A3E-07DA-1E60-3DD6-58A716BC08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279204-446D-47E8-11C3-E42754A6B34B}"/>
              </a:ext>
            </a:extLst>
          </p:cNvPr>
          <p:cNvSpPr txBox="1"/>
          <p:nvPr/>
        </p:nvSpPr>
        <p:spPr>
          <a:xfrm>
            <a:off x="1524001" y="1948145"/>
            <a:ext cx="92746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Towards local and system flood resilience: </a:t>
            </a:r>
          </a:p>
          <a:p>
            <a:pPr algn="ctr"/>
            <a:r>
              <a:rPr lang="en-GB" sz="32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turning threats into opportunities</a:t>
            </a:r>
          </a:p>
        </p:txBody>
      </p:sp>
      <p:pic>
        <p:nvPicPr>
          <p:cNvPr id="13" name="Picture 12" descr="A close-up of a sign&#10;&#10;Description automatically generated">
            <a:extLst>
              <a:ext uri="{FF2B5EF4-FFF2-40B4-BE49-F238E27FC236}">
                <a16:creationId xmlns:a16="http://schemas.microsoft.com/office/drawing/2014/main" id="{832E3ADA-728F-9832-D093-4286AA565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572" y="0"/>
            <a:ext cx="7772400" cy="16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93842E-1A3E-D226-95B2-E5CD4EC89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4650242"/>
            <a:ext cx="2405349" cy="458353"/>
          </a:xfrm>
          <a:prstGeom prst="rect">
            <a:avLst/>
          </a:prstGeom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CE1C335-A675-23CF-5A86-B93579CF36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066" y="5354839"/>
            <a:ext cx="2405349" cy="869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FBD364-45D7-6677-F6CF-0FB6A45B2EAE}"/>
              </a:ext>
            </a:extLst>
          </p:cNvPr>
          <p:cNvSpPr txBox="1"/>
          <p:nvPr/>
        </p:nvSpPr>
        <p:spPr>
          <a:xfrm>
            <a:off x="8874123" y="4210202"/>
            <a:ext cx="3168560" cy="229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bg1"/>
                </a:solidFill>
              </a:rPr>
              <a:t>fvansteenbergen@metameta.nl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0EBD8E-18EF-3674-46C7-442093A01020}"/>
              </a:ext>
            </a:extLst>
          </p:cNvPr>
          <p:cNvSpPr txBox="1"/>
          <p:nvPr/>
        </p:nvSpPr>
        <p:spPr>
          <a:xfrm>
            <a:off x="261257" y="3828589"/>
            <a:ext cx="2333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Frank van Steenbergen</a:t>
            </a:r>
          </a:p>
          <a:p>
            <a:r>
              <a:rPr lang="en-NL" dirty="0">
                <a:solidFill>
                  <a:schemeClr val="bg1"/>
                </a:solidFill>
              </a:rPr>
              <a:t>Ehsan Leghari</a:t>
            </a:r>
          </a:p>
          <a:p>
            <a:r>
              <a:rPr lang="en-NL" dirty="0">
                <a:solidFill>
                  <a:schemeClr val="bg1"/>
                </a:solidFill>
              </a:rPr>
              <a:t>Ashfaque Soomro</a:t>
            </a:r>
          </a:p>
          <a:p>
            <a:r>
              <a:rPr lang="en-NL" dirty="0">
                <a:solidFill>
                  <a:schemeClr val="bg1"/>
                </a:solidFill>
              </a:rPr>
              <a:t>Salam Buzdar</a:t>
            </a:r>
          </a:p>
        </p:txBody>
      </p:sp>
    </p:spTree>
    <p:extLst>
      <p:ext uri="{BB962C8B-B14F-4D97-AF65-F5344CB8AC3E}">
        <p14:creationId xmlns:p14="http://schemas.microsoft.com/office/powerpoint/2010/main" val="2943925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>
            <a:extLst>
              <a:ext uri="{FF2B5EF4-FFF2-40B4-BE49-F238E27FC236}">
                <a16:creationId xmlns:a16="http://schemas.microsoft.com/office/drawing/2014/main" id="{2E524020-1B37-222C-BBE5-B8A9CE797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688235" y="266094"/>
            <a:ext cx="4763785" cy="6323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0E5F5-409A-F3E4-930C-EED182A9CE3A}"/>
              </a:ext>
            </a:extLst>
          </p:cNvPr>
          <p:cNvSpPr txBox="1"/>
          <p:nvPr/>
        </p:nvSpPr>
        <p:spPr>
          <a:xfrm>
            <a:off x="2989942" y="40306"/>
            <a:ext cx="7765143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NL" sz="1800" b="1" dirty="0">
                <a:solidFill>
                  <a:schemeClr val="bg1"/>
                </a:solidFill>
              </a:rPr>
              <a:t>2. We can and should do better with anticipatory action – for instance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Restore patrolling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Connect communities with 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Local flood </a:t>
            </a:r>
            <a:r>
              <a:rPr lang="en-GB" dirty="0">
                <a:solidFill>
                  <a:schemeClr val="bg1"/>
                </a:solidFill>
              </a:rPr>
              <a:t>preparedness planning and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Planning for access to emergency productive inputs (seeds, livestock, business credit)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Combine relief with building back better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E37CA-5661-4096-2D9B-8385366E0091}"/>
              </a:ext>
            </a:extLst>
          </p:cNvPr>
          <p:cNvSpPr txBox="1"/>
          <p:nvPr/>
        </p:nvSpPr>
        <p:spPr>
          <a:xfrm>
            <a:off x="6096000" y="3976914"/>
            <a:ext cx="51353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Example shallow wells around water ponds in Bhag,  </a:t>
            </a:r>
          </a:p>
          <a:p>
            <a:r>
              <a:rPr lang="en-NL" dirty="0"/>
              <a:t>installed after the 2022 floods:</a:t>
            </a:r>
          </a:p>
          <a:p>
            <a:pPr marL="285750" indent="-285750">
              <a:buFontTx/>
              <a:buChar char="-"/>
            </a:pPr>
            <a:r>
              <a:rPr lang="en-GB" dirty="0"/>
              <a:t>M</a:t>
            </a:r>
            <a:r>
              <a:rPr lang="en-NL" dirty="0"/>
              <a:t>ore secure water supply</a:t>
            </a:r>
          </a:p>
          <a:p>
            <a:pPr marL="285750" indent="-285750">
              <a:buFontTx/>
              <a:buChar char="-"/>
            </a:pPr>
            <a:r>
              <a:rPr lang="en-NL" dirty="0"/>
              <a:t>Better quality</a:t>
            </a:r>
          </a:p>
          <a:p>
            <a:pPr marL="285750" indent="-285750">
              <a:buFontTx/>
              <a:buChar char="-"/>
            </a:pPr>
            <a:r>
              <a:rPr lang="en-NL" dirty="0"/>
              <a:t>Continue to be in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09C4A-B904-8E2B-7E83-4D302BF28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7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1A0DBC-2002-36F4-BD85-038BEEC954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645D7-A3FF-FD82-234B-AC82A51D86AC}"/>
              </a:ext>
            </a:extLst>
          </p:cNvPr>
          <p:cNvSpPr txBox="1"/>
          <p:nvPr/>
        </p:nvSpPr>
        <p:spPr>
          <a:xfrm>
            <a:off x="2989943" y="25791"/>
            <a:ext cx="8055428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NL" sz="1800" b="1" dirty="0">
                <a:solidFill>
                  <a:schemeClr val="bg1"/>
                </a:solidFill>
              </a:rPr>
              <a:t>3. We need to give a strong place to community flood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NL" dirty="0">
                <a:solidFill>
                  <a:schemeClr val="bg1"/>
                </a:solidFill>
              </a:rPr>
              <a:t>ommunities are first responders and defence; m</a:t>
            </a:r>
            <a:r>
              <a:rPr lang="en-US" dirty="0" err="1">
                <a:solidFill>
                  <a:schemeClr val="bg1"/>
                </a:solidFill>
              </a:rPr>
              <a:t>uch</a:t>
            </a:r>
            <a:r>
              <a:rPr lang="en-US" dirty="0">
                <a:solidFill>
                  <a:schemeClr val="bg1"/>
                </a:solidFill>
              </a:rPr>
              <a:t> ‘relief’ by self management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Staying in relatives or friends’ houses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Selling livestock and household assets (like jewelry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), taking debts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Quickly rebuilding one’s houses, business, farm activities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Yet poorest people do not bounce back  - loss of livestock and assets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9347B-E74B-61AA-F755-707B70AFF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1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E9F0B-D089-1CF8-06A2-5AF6DB509A6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57380-3FF0-3DF6-DB6C-B0F93EBA9A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5418DC-F2B0-D952-356A-B33676EF1003}"/>
              </a:ext>
            </a:extLst>
          </p:cNvPr>
          <p:cNvSpPr txBox="1"/>
          <p:nvPr/>
        </p:nvSpPr>
        <p:spPr>
          <a:xfrm>
            <a:off x="3048000" y="227846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dirty="0">
                <a:solidFill>
                  <a:schemeClr val="bg1"/>
                </a:solidFill>
              </a:rPr>
              <a:t>n terms of preparedness and response</a:t>
            </a:r>
            <a:endParaRPr lang="en-NL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– to reduce intensity of floods and wind damage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1D7BE-C569-58DD-304E-0F6EBE238C47}"/>
              </a:ext>
            </a:extLst>
          </p:cNvPr>
          <p:cNvSpPr txBox="1"/>
          <p:nvPr/>
        </p:nvSpPr>
        <p:spPr>
          <a:xfrm>
            <a:off x="2989943" y="25791"/>
            <a:ext cx="8055428" cy="31393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NL" sz="1800" b="1" dirty="0">
                <a:solidFill>
                  <a:schemeClr val="bg1"/>
                </a:solidFill>
              </a:rPr>
              <a:t>3. We need to give a strong place to community flood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Much can be done, several good practices happening (but sporadically often(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Flood resilient houses and livestock sheds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Protected health, and educational facilities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Improved storage/ availability of seeds,  grains and fodder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Local protection bunds and elevated areas (roads)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Natural flood blockers- tree planting, block tree planting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Access to credit and grants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EWS connected to mobile phones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Local DRR and land management plans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ield of green plants&#10;&#10;Description automatically generated">
            <a:extLst>
              <a:ext uri="{FF2B5EF4-FFF2-40B4-BE49-F238E27FC236}">
                <a16:creationId xmlns:a16="http://schemas.microsoft.com/office/drawing/2014/main" id="{9315E102-81E8-EAA7-647C-93AA1155A3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3B412-0A68-CB8E-99A2-0D84B37AB8F7}"/>
              </a:ext>
            </a:extLst>
          </p:cNvPr>
          <p:cNvSpPr txBox="1"/>
          <p:nvPr/>
        </p:nvSpPr>
        <p:spPr>
          <a:xfrm>
            <a:off x="3047999" y="-25624"/>
            <a:ext cx="8287657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NL" sz="1800" b="1" dirty="0">
                <a:solidFill>
                  <a:schemeClr val="bg1"/>
                </a:solidFill>
              </a:rPr>
              <a:t>4. There are also beneficial impacts of floods that we could harvest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NL" dirty="0">
                <a:solidFill>
                  <a:schemeClr val="bg1"/>
                </a:solidFill>
              </a:rPr>
              <a:t>roductivity boon in some areas of the 2022 floods – arugula and chickpeas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chemeClr val="bg1"/>
                </a:solidFill>
              </a:rPr>
              <a:t>P</a:t>
            </a:r>
            <a:r>
              <a:rPr lang="en-NL" dirty="0">
                <a:solidFill>
                  <a:schemeClr val="bg1"/>
                </a:solidFill>
              </a:rPr>
              <a:t>lan for it, be prepared – water spreading and land access</a:t>
            </a:r>
            <a:endParaRPr lang="en-NL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3F905E-139B-83A8-5BE1-E5B882045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1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Afbeelding met buiten, lucht, water, strand&#10;&#10;Automatisch gegenereerde beschrijving">
            <a:extLst>
              <a:ext uri="{FF2B5EF4-FFF2-40B4-BE49-F238E27FC236}">
                <a16:creationId xmlns:a16="http://schemas.microsoft.com/office/drawing/2014/main" id="{8A62F4ED-056C-6028-372B-ABD3AA6C0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D3FE0-6B5B-8F76-013F-5C926B8E91A0}"/>
              </a:ext>
            </a:extLst>
          </p:cNvPr>
          <p:cNvSpPr txBox="1"/>
          <p:nvPr/>
        </p:nvSpPr>
        <p:spPr>
          <a:xfrm>
            <a:off x="1770742" y="-25624"/>
            <a:ext cx="9695544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NL" sz="1800" b="1" dirty="0">
                <a:solidFill>
                  <a:schemeClr val="bg1"/>
                </a:solidFill>
              </a:rPr>
              <a:t>4. There are also beneficial impacts of floods that we could harvest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NL" dirty="0">
                <a:solidFill>
                  <a:schemeClr val="bg1"/>
                </a:solidFill>
              </a:rPr>
              <a:t>aying attention to the 1 Million ha under rod kohi/spate in Pakistan with appropriate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chemeClr val="bg1"/>
                </a:solidFill>
              </a:rPr>
              <a:t>www.floodbased.org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F9930-6CA8-590A-2F2F-9191B7EF2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  <p:pic>
        <p:nvPicPr>
          <p:cNvPr id="6" name="Picture 5" descr="A cover of a book&#10;&#10;Description automatically generated">
            <a:extLst>
              <a:ext uri="{FF2B5EF4-FFF2-40B4-BE49-F238E27FC236}">
                <a16:creationId xmlns:a16="http://schemas.microsoft.com/office/drawing/2014/main" id="{70B02075-4B03-A17C-A274-95477C44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976">
            <a:off x="1548755" y="1991802"/>
            <a:ext cx="3031844" cy="37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0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small green peas&#10;&#10;Description automatically generated">
            <a:extLst>
              <a:ext uri="{FF2B5EF4-FFF2-40B4-BE49-F238E27FC236}">
                <a16:creationId xmlns:a16="http://schemas.microsoft.com/office/drawing/2014/main" id="{C31D7518-3951-6FD6-DE6A-AA2D29766F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946" y="1262744"/>
            <a:ext cx="3616882" cy="4746170"/>
          </a:xfrm>
          <a:prstGeom prst="rect">
            <a:avLst/>
          </a:prstGeom>
        </p:spPr>
      </p:pic>
      <p:pic>
        <p:nvPicPr>
          <p:cNvPr id="7" name="Picture 6" descr="A tractor working in a field&#10;&#10;Description automatically generated">
            <a:extLst>
              <a:ext uri="{FF2B5EF4-FFF2-40B4-BE49-F238E27FC236}">
                <a16:creationId xmlns:a16="http://schemas.microsoft.com/office/drawing/2014/main" id="{E404B3C7-700C-EC42-7F21-D342FE7C8B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777060"/>
            <a:ext cx="6066971" cy="3275090"/>
          </a:xfrm>
          <a:prstGeom prst="rect">
            <a:avLst/>
          </a:prstGeom>
        </p:spPr>
      </p:pic>
      <p:pic>
        <p:nvPicPr>
          <p:cNvPr id="8" name="Afbeelding 6">
            <a:extLst>
              <a:ext uri="{FF2B5EF4-FFF2-40B4-BE49-F238E27FC236}">
                <a16:creationId xmlns:a16="http://schemas.microsoft.com/office/drawing/2014/main" id="{697AF5DA-112B-5EBA-3A1E-81ABE5B94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692486" y="3570516"/>
            <a:ext cx="2065228" cy="2741368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C780FAD5-A071-761F-A018-37D3D58543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222" y="3808866"/>
            <a:ext cx="4240183" cy="2385104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8AB88F-1B88-C9BB-8BA1-A6FCB6F7A2A3}"/>
              </a:ext>
            </a:extLst>
          </p:cNvPr>
          <p:cNvSpPr txBox="1"/>
          <p:nvPr/>
        </p:nvSpPr>
        <p:spPr>
          <a:xfrm>
            <a:off x="8650514" y="667657"/>
            <a:ext cx="3106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Introduce new crops/ varieties:</a:t>
            </a:r>
          </a:p>
          <a:p>
            <a:pPr algn="ctr"/>
            <a:r>
              <a:rPr lang="en-GB" dirty="0"/>
              <a:t>rapid take-up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4D692-DBB5-26FA-0C85-22CBF19B0C17}"/>
              </a:ext>
            </a:extLst>
          </p:cNvPr>
          <p:cNvSpPr txBox="1"/>
          <p:nvPr/>
        </p:nvSpPr>
        <p:spPr>
          <a:xfrm>
            <a:off x="1248229" y="430002"/>
            <a:ext cx="626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Improved flood water diversion: enormous impact at USD 15/ha!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6293CA-8EA7-A0C3-8B19-0021173A117E}"/>
              </a:ext>
            </a:extLst>
          </p:cNvPr>
          <p:cNvSpPr txBox="1"/>
          <p:nvPr/>
        </p:nvSpPr>
        <p:spPr>
          <a:xfrm>
            <a:off x="3541487" y="6320974"/>
            <a:ext cx="404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Local goverance – better water allocation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D60F8-0035-B7CC-7902-E485F3B98F3F}"/>
              </a:ext>
            </a:extLst>
          </p:cNvPr>
          <p:cNvSpPr txBox="1"/>
          <p:nvPr/>
        </p:nvSpPr>
        <p:spPr>
          <a:xfrm>
            <a:off x="203200" y="6269394"/>
            <a:ext cx="2939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Drinking water improvement </a:t>
            </a:r>
          </a:p>
          <a:p>
            <a:pPr algn="ctr"/>
            <a:r>
              <a:rPr lang="en-GB" dirty="0"/>
              <a:t>e</a:t>
            </a:r>
            <a:r>
              <a:rPr lang="en-NL" dirty="0"/>
              <a:t>asy and important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3F9254-A55F-1D73-D08E-36081DA6BCB8}"/>
              </a:ext>
            </a:extLst>
          </p:cNvPr>
          <p:cNvSpPr txBox="1"/>
          <p:nvPr/>
        </p:nvSpPr>
        <p:spPr>
          <a:xfrm>
            <a:off x="2119087" y="26403"/>
            <a:ext cx="9085942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NL" sz="1800" b="1" dirty="0">
                <a:solidFill>
                  <a:schemeClr val="bg1"/>
                </a:solidFill>
              </a:rPr>
              <a:t>4. There are also beneficial impacts of floods that we could harvest: lessons from NEWARBI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C0CA2F-C195-D4FC-4B9A-77A20F8D43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0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a bench under a tent&#10;&#10;Description automatically generated">
            <a:extLst>
              <a:ext uri="{FF2B5EF4-FFF2-40B4-BE49-F238E27FC236}">
                <a16:creationId xmlns:a16="http://schemas.microsoft.com/office/drawing/2014/main" id="{F71E0533-0688-F2D7-2560-23B22A92F8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45"/>
            <a:ext cx="9724572" cy="6934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D6192B-6999-A8F7-50FD-37224F8FB9D7}"/>
              </a:ext>
            </a:extLst>
          </p:cNvPr>
          <p:cNvSpPr txBox="1"/>
          <p:nvPr/>
        </p:nvSpPr>
        <p:spPr>
          <a:xfrm>
            <a:off x="8650515" y="159656"/>
            <a:ext cx="3381828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400" b="1" dirty="0"/>
              <a:t>Move beyond:</a:t>
            </a:r>
          </a:p>
          <a:p>
            <a:r>
              <a:rPr lang="en-NL" sz="2400" dirty="0"/>
              <a:t>External relief</a:t>
            </a:r>
          </a:p>
          <a:p>
            <a:r>
              <a:rPr lang="en-NL" sz="2400" dirty="0"/>
              <a:t>Special ‘disaster’ control</a:t>
            </a:r>
          </a:p>
          <a:p>
            <a:r>
              <a:rPr lang="en-GB" sz="2400" dirty="0"/>
              <a:t>Limited t</a:t>
            </a:r>
            <a:r>
              <a:rPr lang="en-NL" sz="2400" dirty="0"/>
              <a:t>echnical measures (EWS, embankments)</a:t>
            </a:r>
          </a:p>
          <a:p>
            <a:endParaRPr lang="en-NL" sz="2400" dirty="0"/>
          </a:p>
          <a:p>
            <a:r>
              <a:rPr lang="en-NL" sz="2400" b="1" dirty="0"/>
              <a:t>Importance of:</a:t>
            </a:r>
          </a:p>
          <a:p>
            <a:r>
              <a:rPr lang="en-NL" sz="2400" dirty="0"/>
              <a:t>Broad range of measures</a:t>
            </a:r>
          </a:p>
          <a:p>
            <a:r>
              <a:rPr lang="en-NL" sz="2400" dirty="0"/>
              <a:t>Part of overall development</a:t>
            </a:r>
          </a:p>
          <a:p>
            <a:r>
              <a:rPr lang="en-NL" sz="2400" dirty="0"/>
              <a:t>Anticipatory action</a:t>
            </a:r>
          </a:p>
          <a:p>
            <a:r>
              <a:rPr lang="en-NL" sz="2400" dirty="0"/>
              <a:t>Networking and learning of all parties</a:t>
            </a:r>
          </a:p>
          <a:p>
            <a:r>
              <a:rPr lang="en-NL" sz="2400" dirty="0"/>
              <a:t>Communities in centre</a:t>
            </a:r>
          </a:p>
          <a:p>
            <a:endParaRPr lang="en-NL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24168-8D1F-1B34-F68C-4A808A296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ral images of people in different places&#10;&#10;Description automatically generated">
            <a:extLst>
              <a:ext uri="{FF2B5EF4-FFF2-40B4-BE49-F238E27FC236}">
                <a16:creationId xmlns:a16="http://schemas.microsoft.com/office/drawing/2014/main" id="{52FD2C84-B736-2636-0243-4F80983FF8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88" y="1428387"/>
            <a:ext cx="10618839" cy="3432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B3AD24-D656-4675-1D00-DDD8FD0CFE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74402" y="324985"/>
            <a:ext cx="2864632" cy="545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DDE1E-7BC9-31A6-7393-816B0928FA40}"/>
              </a:ext>
            </a:extLst>
          </p:cNvPr>
          <p:cNvSpPr txBox="1"/>
          <p:nvPr/>
        </p:nvSpPr>
        <p:spPr>
          <a:xfrm>
            <a:off x="4949371" y="324985"/>
            <a:ext cx="548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Making the difference,</a:t>
            </a:r>
          </a:p>
          <a:p>
            <a:r>
              <a:rPr lang="en-GB" dirty="0"/>
              <a:t>W</a:t>
            </a:r>
            <a:r>
              <a:rPr lang="en-NL" dirty="0"/>
              <a:t>orking on practical scaleable approaches and solutions</a:t>
            </a:r>
          </a:p>
          <a:p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4AE03-94E0-22B5-705A-71947352CFEB}"/>
              </a:ext>
            </a:extLst>
          </p:cNvPr>
          <p:cNvSpPr txBox="1"/>
          <p:nvPr/>
        </p:nvSpPr>
        <p:spPr>
          <a:xfrm>
            <a:off x="1103086" y="5500914"/>
            <a:ext cx="6775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Working on local flood resilience in:</a:t>
            </a:r>
          </a:p>
          <a:p>
            <a:r>
              <a:rPr lang="en-NL" dirty="0"/>
              <a:t>Ethiopia, India, the Netherlands, Pakistan, South Sudan, Sudan, Yemen</a:t>
            </a:r>
          </a:p>
        </p:txBody>
      </p:sp>
    </p:spTree>
    <p:extLst>
      <p:ext uri="{BB962C8B-B14F-4D97-AF65-F5344CB8AC3E}">
        <p14:creationId xmlns:p14="http://schemas.microsoft.com/office/powerpoint/2010/main" val="279546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E566B-2424-7E2B-87E6-07F72494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9DCB7E0-6545-BC78-EBB6-C54686E51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" y="101600"/>
            <a:ext cx="12464228" cy="65125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0275B-1BFB-0C70-B4D1-4C77451E16F3}"/>
              </a:ext>
            </a:extLst>
          </p:cNvPr>
          <p:cNvSpPr txBox="1">
            <a:spLocks/>
          </p:cNvSpPr>
          <p:nvPr/>
        </p:nvSpPr>
        <p:spPr>
          <a:xfrm>
            <a:off x="7079347" y="693510"/>
            <a:ext cx="5181600" cy="4468297"/>
          </a:xfrm>
          <a:prstGeom prst="rect">
            <a:avLst/>
          </a:prstGeom>
          <a:gradFill>
            <a:gsLst>
              <a:gs pos="5000">
                <a:schemeClr val="accent1">
                  <a:lumMod val="5000"/>
                  <a:lumOff val="95000"/>
                  <a:alpha val="8239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900" dirty="0">
                <a:solidFill>
                  <a:schemeClr val="bg1"/>
                </a:solidFill>
              </a:rPr>
              <a:t>Learning </a:t>
            </a:r>
          </a:p>
          <a:p>
            <a:pPr marL="0" indent="0">
              <a:buNone/>
            </a:pPr>
            <a:endParaRPr lang="en-US" sz="4900" dirty="0">
              <a:solidFill>
                <a:schemeClr val="bg1"/>
              </a:solidFill>
            </a:endParaRPr>
          </a:p>
          <a:p>
            <a:r>
              <a:rPr lang="en-US" sz="4900" dirty="0">
                <a:solidFill>
                  <a:schemeClr val="bg1"/>
                </a:solidFill>
              </a:rPr>
              <a:t>Preparation and discussion of shared White Paper on Flood Resilience, national discussion, international work</a:t>
            </a:r>
          </a:p>
          <a:p>
            <a:r>
              <a:rPr lang="en-US" sz="4900" dirty="0">
                <a:solidFill>
                  <a:schemeClr val="bg1"/>
                </a:solidFill>
              </a:rPr>
              <a:t>Local Dialogues and Community Consultations in Sindh, Baluchistan and Punjab provinces of Pakistan  from July-September 2024 under RVO assisted DRRS program</a:t>
            </a:r>
          </a:p>
          <a:p>
            <a:r>
              <a:rPr lang="en-US" sz="4900" dirty="0">
                <a:solidFill>
                  <a:schemeClr val="bg1"/>
                </a:solidFill>
              </a:rPr>
              <a:t>Focusing on four crucial areas: </a:t>
            </a:r>
          </a:p>
          <a:p>
            <a:pPr lvl="1"/>
            <a:r>
              <a:rPr lang="en-US" sz="4900" dirty="0">
                <a:solidFill>
                  <a:schemeClr val="bg1"/>
                </a:solidFill>
              </a:rPr>
              <a:t>Flood resilience and spatial planning</a:t>
            </a:r>
          </a:p>
          <a:p>
            <a:pPr lvl="1"/>
            <a:r>
              <a:rPr lang="en-US" sz="4900" dirty="0">
                <a:solidFill>
                  <a:schemeClr val="bg1"/>
                </a:solidFill>
              </a:rPr>
              <a:t>Anticipatory action</a:t>
            </a:r>
          </a:p>
          <a:p>
            <a:pPr lvl="1"/>
            <a:r>
              <a:rPr lang="en-US" sz="4900" dirty="0">
                <a:solidFill>
                  <a:schemeClr val="bg1"/>
                </a:solidFill>
              </a:rPr>
              <a:t>Post flood recovery </a:t>
            </a:r>
          </a:p>
          <a:p>
            <a:pPr lvl="1"/>
            <a:r>
              <a:rPr lang="en-US" sz="4900" dirty="0">
                <a:solidFill>
                  <a:schemeClr val="bg1"/>
                </a:solidFill>
              </a:rPr>
              <a:t>Community response or lack of it</a:t>
            </a:r>
          </a:p>
          <a:p>
            <a:pPr lvl="1"/>
            <a:endParaRPr lang="en-US" sz="4900" dirty="0">
              <a:solidFill>
                <a:schemeClr val="bg1"/>
              </a:solidFill>
            </a:endParaRPr>
          </a:p>
          <a:p>
            <a:r>
              <a:rPr lang="en-US" sz="5500" dirty="0">
                <a:solidFill>
                  <a:schemeClr val="bg1"/>
                </a:solidFill>
              </a:rPr>
              <a:t>Realizing we need to rethink flood management and flood resilience</a:t>
            </a: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0B408-6C54-880F-75C7-0CB79F3655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  <p:pic>
        <p:nvPicPr>
          <p:cNvPr id="7" name="Picture 6" descr="A close-up of a globe&#10;&#10;Description automatically generated">
            <a:extLst>
              <a:ext uri="{FF2B5EF4-FFF2-40B4-BE49-F238E27FC236}">
                <a16:creationId xmlns:a16="http://schemas.microsoft.com/office/drawing/2014/main" id="{5811BCAE-66E8-0951-240F-E69BD421C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547" y="4600317"/>
            <a:ext cx="1787599" cy="18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2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506DD2-E824-CAF2-CEC5-CF97F8E6ED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88664"/>
            <a:ext cx="11804968" cy="664029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48E15-DC16-9FC5-A766-E7C532B1BA03}"/>
              </a:ext>
            </a:extLst>
          </p:cNvPr>
          <p:cNvSpPr txBox="1">
            <a:spLocks/>
          </p:cNvSpPr>
          <p:nvPr/>
        </p:nvSpPr>
        <p:spPr>
          <a:xfrm>
            <a:off x="319312" y="275772"/>
            <a:ext cx="5762172" cy="5065486"/>
          </a:xfrm>
          <a:prstGeom prst="rect">
            <a:avLst/>
          </a:prstGeom>
          <a:gradFill>
            <a:gsLst>
              <a:gs pos="17000">
                <a:schemeClr val="accent1">
                  <a:alpha val="7753"/>
                  <a:lumMod val="5670"/>
                  <a:lumOff val="9433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Communicating and sharing the learning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https://thewaterchannel.tv/thewaterblog/floods-are-about-rain-floods-are-also-about-drainage/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https://thewaterchannel.tv/thewaterblog/flood-resilience-and-spatial-planning-in-pakistan-where-are-we-two-years-after-the-devastating-flood/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https://thewaterchannel.tv/thewaterblog/flood-proofing-the-road-network-2-roads-for-controlled-drainage-in-pakistan/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https://thewaterchannel.tv/thewaterblog/blog-on-the-road-for-water-safe-flood-water-drainage-bridges-and-causeways/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https://thewaterchannel.tv/thewaterblog/flood-evacuations-tough-realities/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https://thewaterchannel.tv/thewaterblog/from-dam-to-damage-in-balochistan/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https://thewaterchannel.tv/thewaterblog/understanding-why-sindh-faces-frequent-flooding-insights-from-a-provincial-consultative-dialogue/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https://thewaterchannel.tv/thewaterblog/understanding-why-sindh-faces-frequent-flooding-insights-from-a-provincial-consultative-dialogue/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https://thewaterchannel.tv/thewaterblog/excessive-moisture-utilization-in-kachi-plain/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C4ADC-470E-26F3-EE23-2FFE20C54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on a boat&#10;&#10;Description automatically generated">
            <a:extLst>
              <a:ext uri="{FF2B5EF4-FFF2-40B4-BE49-F238E27FC236}">
                <a16:creationId xmlns:a16="http://schemas.microsoft.com/office/drawing/2014/main" id="{770A7D12-E342-90E4-B110-60079A46AE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9B3B4-8BC1-B664-4CD7-4BFBBDD37011}"/>
              </a:ext>
            </a:extLst>
          </p:cNvPr>
          <p:cNvSpPr txBox="1"/>
          <p:nvPr/>
        </p:nvSpPr>
        <p:spPr>
          <a:xfrm>
            <a:off x="972457" y="4078514"/>
            <a:ext cx="110437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/>
              <a:t>Changing our approach: four statements:</a:t>
            </a:r>
          </a:p>
          <a:p>
            <a:r>
              <a:rPr lang="en-NL" sz="2400" dirty="0"/>
              <a:t>We need to combine flood resilience with general development/ land use management </a:t>
            </a:r>
          </a:p>
          <a:p>
            <a:r>
              <a:rPr lang="en-NL" sz="2400" dirty="0"/>
              <a:t>We can and should do better with anticipatory action</a:t>
            </a:r>
          </a:p>
          <a:p>
            <a:r>
              <a:rPr lang="en-NL" sz="2400" dirty="0"/>
              <a:t>We need to give a strong place to community flood resilience</a:t>
            </a:r>
          </a:p>
          <a:p>
            <a:r>
              <a:rPr lang="en-NL" sz="2400" dirty="0"/>
              <a:t>There are also beneficial impacts of floods that we should harvest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D9498-3C47-1B06-F268-BC78888FE768}"/>
              </a:ext>
            </a:extLst>
          </p:cNvPr>
          <p:cNvSpPr txBox="1"/>
          <p:nvPr/>
        </p:nvSpPr>
        <p:spPr>
          <a:xfrm>
            <a:off x="159656" y="39529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Towards local and system flood resilience: </a:t>
            </a:r>
          </a:p>
          <a:p>
            <a:pPr algn="ctr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turning threats into opportunities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14BC4-FEBA-3EF3-DCE9-3F5A4BAE7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0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437624-78F1-47C7-8766-CFA3EBA3B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1FE6AC4-D7AD-1933-A5B9-04AFB495A47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B2ECA4-043F-C681-C3D5-46D876D65724}"/>
              </a:ext>
            </a:extLst>
          </p:cNvPr>
          <p:cNvSpPr txBox="1"/>
          <p:nvPr/>
        </p:nvSpPr>
        <p:spPr>
          <a:xfrm>
            <a:off x="2598058" y="199962"/>
            <a:ext cx="7170056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NL" sz="1800" b="1" dirty="0">
                <a:solidFill>
                  <a:schemeClr val="bg1"/>
                </a:solidFill>
              </a:rPr>
              <a:t>We need to combine flood resilience with general development  and land  use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 problem is not just climate change or undue rain, the problem is also the blocked drainage, encroached flood plains,  poor barrage operation, ill-designed dams – flood resilience needs to be part of spatial planning and land management</a:t>
            </a:r>
            <a:endParaRPr lang="en-NL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45344-122F-18B7-4739-E81F8F869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2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B4AB5-D9F8-C6BA-2B6A-85BDCBB588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64" y="235274"/>
            <a:ext cx="3363549" cy="5218598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E3EBAED-28B2-5FED-2440-49D4555B92B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517" y="3567885"/>
            <a:ext cx="2282008" cy="2639195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3AC1A6A-8386-C734-96AC-C0BFC0909B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371" y="1183748"/>
            <a:ext cx="3333376" cy="2851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DC1BFD-0374-D0D4-5DFA-DB140488BE0C}"/>
              </a:ext>
            </a:extLst>
          </p:cNvPr>
          <p:cNvSpPr txBox="1"/>
          <p:nvPr/>
        </p:nvSpPr>
        <p:spPr>
          <a:xfrm>
            <a:off x="1422399" y="5521677"/>
            <a:ext cx="231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Bridges as chokepoints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043FA-CA0D-D668-9D4C-127D71A130ED}"/>
              </a:ext>
            </a:extLst>
          </p:cNvPr>
          <p:cNvSpPr txBox="1"/>
          <p:nvPr/>
        </p:nvSpPr>
        <p:spPr>
          <a:xfrm>
            <a:off x="5363030" y="4150073"/>
            <a:ext cx="250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Blocked natural drainage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8060D-B3B6-C468-FBE2-71DD3EC65676}"/>
              </a:ext>
            </a:extLst>
          </p:cNvPr>
          <p:cNvSpPr txBox="1"/>
          <p:nvPr/>
        </p:nvSpPr>
        <p:spPr>
          <a:xfrm>
            <a:off x="9158517" y="6247737"/>
            <a:ext cx="2621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Waterlogging: no capacity</a:t>
            </a:r>
          </a:p>
          <a:p>
            <a:pPr algn="ctr"/>
            <a:r>
              <a:rPr lang="en-GB" dirty="0"/>
              <a:t>to absorb flood run-off</a:t>
            </a:r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F0680-8ABB-AF4C-BBC9-88D8F0AC6166}"/>
              </a:ext>
            </a:extLst>
          </p:cNvPr>
          <p:cNvSpPr txBox="1"/>
          <p:nvPr/>
        </p:nvSpPr>
        <p:spPr>
          <a:xfrm>
            <a:off x="5007431" y="4912074"/>
            <a:ext cx="239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Catchment degradation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1525B-0D43-9D42-32D6-C0224ED7B593}"/>
              </a:ext>
            </a:extLst>
          </p:cNvPr>
          <p:cNvSpPr txBox="1"/>
          <p:nvPr/>
        </p:nvSpPr>
        <p:spPr>
          <a:xfrm>
            <a:off x="4775202" y="5434587"/>
            <a:ext cx="233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Encroached flood plain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EA50A-7F2E-809E-22AF-C07D75464422}"/>
              </a:ext>
            </a:extLst>
          </p:cNvPr>
          <p:cNvSpPr txBox="1"/>
          <p:nvPr/>
        </p:nvSpPr>
        <p:spPr>
          <a:xfrm>
            <a:off x="5914573" y="6022414"/>
            <a:ext cx="196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Barrage operations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97C30-6E59-3CCF-E1A1-3ED470ECE5BE}"/>
              </a:ext>
            </a:extLst>
          </p:cNvPr>
          <p:cNvSpPr txBox="1"/>
          <p:nvPr/>
        </p:nvSpPr>
        <p:spPr>
          <a:xfrm>
            <a:off x="2598058" y="83848"/>
            <a:ext cx="717005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NL" sz="1800" b="1" dirty="0">
                <a:solidFill>
                  <a:schemeClr val="bg1"/>
                </a:solidFill>
              </a:rPr>
              <a:t>We need to combine flood resilience with </a:t>
            </a:r>
            <a:r>
              <a:rPr lang="en-NL" b="1" dirty="0">
                <a:solidFill>
                  <a:schemeClr val="bg1"/>
                </a:solidFill>
              </a:rPr>
              <a:t>land use management</a:t>
            </a:r>
            <a:endParaRPr lang="en-NL" sz="1800" b="1" dirty="0">
              <a:solidFill>
                <a:schemeClr val="bg1"/>
              </a:solidFill>
            </a:endParaRPr>
          </a:p>
          <a:p>
            <a:r>
              <a:rPr lang="en-NL" dirty="0">
                <a:solidFill>
                  <a:schemeClr val="bg1"/>
                </a:solidFill>
              </a:rPr>
              <a:t>	</a:t>
            </a:r>
            <a:r>
              <a:rPr lang="en-NL" sz="1800" dirty="0">
                <a:solidFill>
                  <a:schemeClr val="bg1"/>
                </a:solidFill>
              </a:rPr>
              <a:t>what were some important causes of the 2022 flood? </a:t>
            </a:r>
          </a:p>
        </p:txBody>
      </p:sp>
      <p:pic>
        <p:nvPicPr>
          <p:cNvPr id="14" name="Picture 13" descr="A dirt road in a desert&#10;&#10;Description automatically generated">
            <a:extLst>
              <a:ext uri="{FF2B5EF4-FFF2-40B4-BE49-F238E27FC236}">
                <a16:creationId xmlns:a16="http://schemas.microsoft.com/office/drawing/2014/main" id="{4EEBD25A-568D-1DBA-1E19-FC0F1B25AD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171" y="940901"/>
            <a:ext cx="2831265" cy="21414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9BF481-8207-83D8-84B8-C95529888E6A}"/>
              </a:ext>
            </a:extLst>
          </p:cNvPr>
          <p:cNvSpPr txBox="1"/>
          <p:nvPr/>
        </p:nvSpPr>
        <p:spPr>
          <a:xfrm>
            <a:off x="9006116" y="3134075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Ill-designed dams</a:t>
            </a:r>
          </a:p>
        </p:txBody>
      </p:sp>
    </p:spTree>
    <p:extLst>
      <p:ext uri="{BB962C8B-B14F-4D97-AF65-F5344CB8AC3E}">
        <p14:creationId xmlns:p14="http://schemas.microsoft.com/office/powerpoint/2010/main" val="118235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with blue dots&#10;&#10;Description automatically generated">
            <a:extLst>
              <a:ext uri="{FF2B5EF4-FFF2-40B4-BE49-F238E27FC236}">
                <a16:creationId xmlns:a16="http://schemas.microsoft.com/office/drawing/2014/main" id="{466B7195-5EEF-DD50-7DED-DAED489E9E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505" y="1157514"/>
            <a:ext cx="6939723" cy="5700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8ED16-A57B-5592-1490-B3FCB2105FF4}"/>
              </a:ext>
            </a:extLst>
          </p:cNvPr>
          <p:cNvSpPr txBox="1"/>
          <p:nvPr/>
        </p:nvSpPr>
        <p:spPr>
          <a:xfrm>
            <a:off x="2598058" y="83848"/>
            <a:ext cx="717005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NL" sz="1800" b="1" dirty="0">
                <a:solidFill>
                  <a:schemeClr val="bg1"/>
                </a:solidFill>
              </a:rPr>
              <a:t>We need to combine flood resilience with land use management</a:t>
            </a:r>
            <a:r>
              <a:rPr lang="en-NL" sz="1800" dirty="0">
                <a:solidFill>
                  <a:schemeClr val="bg1"/>
                </a:solidFill>
              </a:rPr>
              <a:t>: </a:t>
            </a:r>
          </a:p>
          <a:p>
            <a:r>
              <a:rPr lang="en-NL" dirty="0">
                <a:solidFill>
                  <a:schemeClr val="bg1"/>
                </a:solidFill>
              </a:rPr>
              <a:t>      </a:t>
            </a:r>
            <a:r>
              <a:rPr lang="en-NL" sz="1800" dirty="0">
                <a:solidFill>
                  <a:schemeClr val="bg1"/>
                </a:solidFill>
              </a:rPr>
              <a:t>are we making progress?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8EC95-8F41-B316-091D-577ED84DA2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86" y="1262744"/>
            <a:ext cx="3756217" cy="3182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CD05D3-9DFF-CE01-DADF-D457EEBBD8BA}"/>
              </a:ext>
            </a:extLst>
          </p:cNvPr>
          <p:cNvSpPr txBox="1"/>
          <p:nvPr/>
        </p:nvSpPr>
        <p:spPr>
          <a:xfrm>
            <a:off x="986972" y="5065486"/>
            <a:ext cx="2525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Some progress at </a:t>
            </a:r>
          </a:p>
          <a:p>
            <a:r>
              <a:rPr lang="en-GB" dirty="0"/>
              <a:t>level</a:t>
            </a:r>
            <a:r>
              <a:rPr lang="en-NL" dirty="0"/>
              <a:t> of plans and initial action, shift still to come</a:t>
            </a:r>
          </a:p>
        </p:txBody>
      </p:sp>
    </p:spTree>
    <p:extLst>
      <p:ext uri="{BB962C8B-B14F-4D97-AF65-F5344CB8AC3E}">
        <p14:creationId xmlns:p14="http://schemas.microsoft.com/office/powerpoint/2010/main" val="381149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E68B8-0A1C-6265-0C21-DA721FFE9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5406A15-170A-B6FA-B1DB-3FA079439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93C482-1DCE-31DB-0E34-2235C625F7B1}"/>
              </a:ext>
            </a:extLst>
          </p:cNvPr>
          <p:cNvSpPr txBox="1"/>
          <p:nvPr/>
        </p:nvSpPr>
        <p:spPr>
          <a:xfrm>
            <a:off x="2989943" y="40306"/>
            <a:ext cx="6212114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NL" sz="1800" dirty="0">
                <a:solidFill>
                  <a:schemeClr val="bg1"/>
                </a:solidFill>
              </a:rPr>
              <a:t>2. </a:t>
            </a:r>
            <a:r>
              <a:rPr lang="en-NL" sz="1800" b="1" dirty="0">
                <a:solidFill>
                  <a:schemeClr val="bg1"/>
                </a:solidFill>
              </a:rPr>
              <a:t>We can and should do better with anticipatory action - why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NL" dirty="0">
                <a:solidFill>
                  <a:schemeClr val="bg1"/>
                </a:solidFill>
              </a:rPr>
              <a:t>vacuation sometimes cause more hardship than floods itself – transport crisis especially for most vulnerable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800" dirty="0">
                <a:solidFill>
                  <a:schemeClr val="bg1"/>
                </a:solidFill>
              </a:rPr>
              <a:t>Communities were unreached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bg1"/>
                </a:solidFill>
              </a:rPr>
              <a:t>Scope for improved procedures (for instance NOCs)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bg1"/>
                </a:solidFill>
              </a:rPr>
              <a:t>Changing the focus beyond relief</a:t>
            </a:r>
            <a:endParaRPr lang="en-NL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8D7E5-9017-5178-FE46-A86059C4CC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4066" y="5912983"/>
            <a:ext cx="2405349" cy="5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875</Words>
  <Application>Microsoft Office PowerPoint</Application>
  <PresentationFormat>Widescreen</PresentationFormat>
  <Paragraphs>126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DRRS Program Dialogues in Pakistan</dc:title>
  <dc:creator>Microsoft Office User</dc:creator>
  <cp:lastModifiedBy>Veldman, Reinier</cp:lastModifiedBy>
  <cp:revision>186</cp:revision>
  <dcterms:created xsi:type="dcterms:W3CDTF">2024-08-02T05:01:34Z</dcterms:created>
  <dcterms:modified xsi:type="dcterms:W3CDTF">2025-10-14T14:32:50Z</dcterms:modified>
</cp:coreProperties>
</file>