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9"/>
  </p:notesMasterIdLst>
  <p:sldIdLst>
    <p:sldId id="309" r:id="rId2"/>
    <p:sldId id="376" r:id="rId3"/>
    <p:sldId id="390" r:id="rId4"/>
    <p:sldId id="310" r:id="rId5"/>
    <p:sldId id="380" r:id="rId6"/>
    <p:sldId id="389" r:id="rId7"/>
    <p:sldId id="357"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00"/>
    <a:srgbClr val="CC0099"/>
    <a:srgbClr val="000099"/>
    <a:srgbClr val="800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17" autoAdjust="0"/>
  </p:normalViewPr>
  <p:slideViewPr>
    <p:cSldViewPr>
      <p:cViewPr>
        <p:scale>
          <a:sx n="66" d="100"/>
          <a:sy n="66" d="100"/>
        </p:scale>
        <p:origin x="-2016"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B09DBE4-C5FF-498D-AF4E-A8D09FA4D9CE}" type="slidenum">
              <a:rPr lang="en-US"/>
              <a:pPr>
                <a:defRPr/>
              </a:pPr>
              <a:t>‹#›</a:t>
            </a:fld>
            <a:endParaRPr lang="en-US"/>
          </a:p>
        </p:txBody>
      </p:sp>
    </p:spTree>
    <p:extLst>
      <p:ext uri="{BB962C8B-B14F-4D97-AF65-F5344CB8AC3E}">
        <p14:creationId xmlns:p14="http://schemas.microsoft.com/office/powerpoint/2010/main" val="2029828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E824BBD-14B2-49E3-B1D3-B800C5D867AB}"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smtClean="0"/>
              <a:t>On </a:t>
            </a:r>
          </a:p>
        </p:txBody>
      </p:sp>
      <p:sp>
        <p:nvSpPr>
          <p:cNvPr id="18436" name="Slide Number Placeholder 3"/>
          <p:cNvSpPr>
            <a:spLocks noGrp="1"/>
          </p:cNvSpPr>
          <p:nvPr>
            <p:ph type="sldNum" sz="quarter" idx="5"/>
          </p:nvPr>
        </p:nvSpPr>
        <p:spPr>
          <a:noFill/>
        </p:spPr>
        <p:txBody>
          <a:bodyPr/>
          <a:lstStyle/>
          <a:p>
            <a:fld id="{7845F3D0-96BA-431A-AAF3-E5189FD51471}" type="slidenum">
              <a:rPr lang="en-US" smtClean="0">
                <a:solidFill>
                  <a:prstClr val="black"/>
                </a:solidFill>
              </a:rPr>
              <a:pPr/>
              <a:t>2</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smtClean="0"/>
              <a:t>On </a:t>
            </a:r>
          </a:p>
        </p:txBody>
      </p:sp>
      <p:sp>
        <p:nvSpPr>
          <p:cNvPr id="18436" name="Slide Number Placeholder 3"/>
          <p:cNvSpPr>
            <a:spLocks noGrp="1"/>
          </p:cNvSpPr>
          <p:nvPr>
            <p:ph type="sldNum" sz="quarter" idx="5"/>
          </p:nvPr>
        </p:nvSpPr>
        <p:spPr>
          <a:noFill/>
        </p:spPr>
        <p:txBody>
          <a:bodyPr/>
          <a:lstStyle/>
          <a:p>
            <a:fld id="{7845F3D0-96BA-431A-AAF3-E5189FD51471}"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smtClean="0"/>
              <a:t>On </a:t>
            </a:r>
          </a:p>
        </p:txBody>
      </p:sp>
      <p:sp>
        <p:nvSpPr>
          <p:cNvPr id="18436" name="Slide Number Placeholder 3"/>
          <p:cNvSpPr>
            <a:spLocks noGrp="1"/>
          </p:cNvSpPr>
          <p:nvPr>
            <p:ph type="sldNum" sz="quarter" idx="5"/>
          </p:nvPr>
        </p:nvSpPr>
        <p:spPr>
          <a:noFill/>
        </p:spPr>
        <p:txBody>
          <a:bodyPr/>
          <a:lstStyle/>
          <a:p>
            <a:fld id="{7845F3D0-96BA-431A-AAF3-E5189FD51471}" type="slidenum">
              <a:rPr lang="en-US" smtClean="0">
                <a:solidFill>
                  <a:prstClr val="black"/>
                </a:solidFill>
              </a:rPr>
              <a:pPr/>
              <a:t>5</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D5E4B4-FA33-4CFE-8F56-E1B2F51220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D2CCE2-87F5-4828-9987-8138776838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DAC56A-88D6-4412-A0B2-6F5360102D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C25805-4391-4AD1-B3E5-F0E46577F9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5CF6E9-43CB-4548-A86F-440CB467B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B4D535-D935-4D08-BE58-B7F69B2F13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EF3BC3-B331-4FC7-974C-C6FE6A5B4B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28168A-65B5-49B5-9E57-09184C0FCB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299A21-F21B-419F-A316-E422C3BB10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E5E6E-F55A-4215-AEEB-9C4E02BC04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EDD4E0-56AE-46D3-97E5-8BB02F824E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91D46F9-CAB4-4241-9AE0-CD36035E7D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4959" t="20285" r="70313" b="70833"/>
          <a:stretch>
            <a:fillRect/>
          </a:stretch>
        </p:blipFill>
        <p:spPr bwMode="auto">
          <a:xfrm>
            <a:off x="133350" y="39688"/>
            <a:ext cx="3448049" cy="1103312"/>
          </a:xfrm>
          <a:prstGeom prst="rect">
            <a:avLst/>
          </a:prstGeom>
          <a:noFill/>
          <a:ln w="9525">
            <a:noFill/>
            <a:miter lim="800000"/>
            <a:headEnd/>
            <a:tailEnd/>
          </a:ln>
        </p:spPr>
      </p:pic>
      <p:sp>
        <p:nvSpPr>
          <p:cNvPr id="2051" name="Rectangle 2"/>
          <p:cNvSpPr>
            <a:spLocks noGrp="1" noChangeArrowheads="1"/>
          </p:cNvSpPr>
          <p:nvPr>
            <p:ph type="ctrTitle"/>
          </p:nvPr>
        </p:nvSpPr>
        <p:spPr>
          <a:xfrm>
            <a:off x="611188" y="981075"/>
            <a:ext cx="7632700" cy="1801813"/>
          </a:xfrm>
        </p:spPr>
        <p:txBody>
          <a:bodyPr/>
          <a:lstStyle/>
          <a:p>
            <a:pPr eaLnBrk="1" hangingPunct="1">
              <a:spcBef>
                <a:spcPct val="30000"/>
              </a:spcBef>
              <a:spcAft>
                <a:spcPct val="30000"/>
              </a:spcAft>
            </a:pPr>
            <a:r>
              <a:rPr lang="nl-NL" sz="4000" smtClean="0"/>
              <a:t/>
            </a:r>
            <a:br>
              <a:rPr lang="nl-NL" sz="4000" smtClean="0"/>
            </a:br>
            <a:endParaRPr lang="en-US" sz="3600" smtClean="0">
              <a:solidFill>
                <a:srgbClr val="003300"/>
              </a:solidFill>
              <a:latin typeface="Tahoma" pitchFamily="34" charset="0"/>
              <a:cs typeface="Tahoma" pitchFamily="34" charset="0"/>
            </a:endParaRPr>
          </a:p>
        </p:txBody>
      </p:sp>
      <p:sp>
        <p:nvSpPr>
          <p:cNvPr id="2052" name="Rectangle 3"/>
          <p:cNvSpPr>
            <a:spLocks noGrp="1" noChangeArrowheads="1"/>
          </p:cNvSpPr>
          <p:nvPr>
            <p:ph type="subTitle" idx="1"/>
          </p:nvPr>
        </p:nvSpPr>
        <p:spPr>
          <a:xfrm>
            <a:off x="1219200" y="5791200"/>
            <a:ext cx="7056438" cy="923921"/>
          </a:xfrm>
        </p:spPr>
        <p:txBody>
          <a:bodyPr/>
          <a:lstStyle/>
          <a:p>
            <a:pPr eaLnBrk="1" hangingPunct="1"/>
            <a:r>
              <a:rPr lang="en-US" sz="2400" b="1" dirty="0" err="1" smtClean="0">
                <a:solidFill>
                  <a:srgbClr val="0070C0"/>
                </a:solidFill>
                <a:latin typeface="Calibri" pitchFamily="34" charset="0"/>
              </a:rPr>
              <a:t>Nigussie</a:t>
            </a:r>
            <a:r>
              <a:rPr lang="en-US" sz="2400" b="1" dirty="0" smtClean="0">
                <a:solidFill>
                  <a:srgbClr val="0070C0"/>
                </a:solidFill>
                <a:latin typeface="Calibri" pitchFamily="34" charset="0"/>
              </a:rPr>
              <a:t> </a:t>
            </a:r>
            <a:r>
              <a:rPr lang="en-US" sz="2400" b="1" dirty="0" err="1" smtClean="0">
                <a:solidFill>
                  <a:srgbClr val="0070C0"/>
                </a:solidFill>
                <a:latin typeface="Calibri" pitchFamily="34" charset="0"/>
              </a:rPr>
              <a:t>Abadi</a:t>
            </a:r>
            <a:r>
              <a:rPr lang="en-US" sz="2400" b="1" dirty="0" smtClean="0">
                <a:solidFill>
                  <a:srgbClr val="0070C0"/>
                </a:solidFill>
                <a:latin typeface="Calibri" pitchFamily="34" charset="0"/>
              </a:rPr>
              <a:t> </a:t>
            </a:r>
          </a:p>
          <a:p>
            <a:pPr eaLnBrk="1" hangingPunct="1"/>
            <a:r>
              <a:rPr lang="en-US" sz="2400" b="1" dirty="0" err="1" smtClean="0">
                <a:solidFill>
                  <a:srgbClr val="CC0099"/>
                </a:solidFill>
                <a:latin typeface="Calibri" pitchFamily="34" charset="0"/>
              </a:rPr>
              <a:t>Mekelle</a:t>
            </a:r>
            <a:r>
              <a:rPr lang="en-US" sz="2400" b="1" dirty="0" smtClean="0">
                <a:solidFill>
                  <a:srgbClr val="CC0099"/>
                </a:solidFill>
                <a:latin typeface="Calibri" pitchFamily="34" charset="0"/>
              </a:rPr>
              <a:t> University</a:t>
            </a:r>
          </a:p>
        </p:txBody>
      </p:sp>
      <p:sp>
        <p:nvSpPr>
          <p:cNvPr id="2053" name="Rectangle 5"/>
          <p:cNvSpPr>
            <a:spLocks noChangeArrowheads="1"/>
          </p:cNvSpPr>
          <p:nvPr/>
        </p:nvSpPr>
        <p:spPr bwMode="auto">
          <a:xfrm>
            <a:off x="533400" y="1524000"/>
            <a:ext cx="8229600" cy="3124200"/>
          </a:xfrm>
          <a:prstGeom prst="rect">
            <a:avLst/>
          </a:prstGeom>
          <a:noFill/>
          <a:ln w="9525">
            <a:noFill/>
            <a:miter lim="800000"/>
            <a:headEnd/>
            <a:tailEnd/>
          </a:ln>
        </p:spPr>
        <p:txBody>
          <a:bodyPr anchor="b"/>
          <a:lstStyle/>
          <a:p>
            <a:pPr algn="ctr"/>
            <a:r>
              <a:rPr lang="en-GB" sz="2800" b="1" dirty="0">
                <a:solidFill>
                  <a:srgbClr val="339966"/>
                </a:solidFill>
                <a:latin typeface="Tahoma" pitchFamily="34" charset="0"/>
              </a:rPr>
              <a:t/>
            </a:r>
            <a:br>
              <a:rPr lang="en-GB" sz="2800" b="1" dirty="0">
                <a:solidFill>
                  <a:srgbClr val="339966"/>
                </a:solidFill>
                <a:latin typeface="Tahoma" pitchFamily="34" charset="0"/>
              </a:rPr>
            </a:br>
            <a:endParaRPr lang="en-GB" sz="3600" b="1" dirty="0">
              <a:solidFill>
                <a:srgbClr val="339966"/>
              </a:solidFill>
              <a:latin typeface="Tahoma" pitchFamily="34" charset="0"/>
            </a:endParaRPr>
          </a:p>
          <a:p>
            <a:pPr algn="ctr">
              <a:spcAft>
                <a:spcPts val="1200"/>
              </a:spcAft>
            </a:pPr>
            <a:r>
              <a:rPr lang="en-US" sz="2800" b="1" dirty="0" smtClean="0">
                <a:solidFill>
                  <a:srgbClr val="FF0000"/>
                </a:solidFill>
                <a:latin typeface="Calibri" pitchFamily="34" charset="0"/>
                <a:cs typeface="Tahoma" pitchFamily="34" charset="0"/>
              </a:rPr>
              <a:t>Sustainability and unintended impact assessment of water spreading weirs (WSW) and establishment of long-term monitoring site</a:t>
            </a:r>
          </a:p>
          <a:p>
            <a:pPr algn="ctr"/>
            <a:endParaRPr lang="en-US" sz="2800" b="1" dirty="0" smtClean="0">
              <a:solidFill>
                <a:srgbClr val="0033CC"/>
              </a:solidFill>
              <a:latin typeface="Calibri" pitchFamily="34" charset="0"/>
              <a:cs typeface="Tahoma" pitchFamily="34" charset="0"/>
            </a:endParaRPr>
          </a:p>
          <a:p>
            <a:pPr algn="ctr"/>
            <a:r>
              <a:rPr lang="en-US" sz="2800" b="1" dirty="0" smtClean="0">
                <a:solidFill>
                  <a:srgbClr val="0033CC"/>
                </a:solidFill>
                <a:latin typeface="Calibri" pitchFamily="34" charset="0"/>
                <a:cs typeface="Tahoma" pitchFamily="34" charset="0"/>
              </a:rPr>
              <a:t>Module 3</a:t>
            </a:r>
          </a:p>
          <a:p>
            <a:pPr algn="ctr"/>
            <a:r>
              <a:rPr lang="en-US" sz="2800" b="1" dirty="0" smtClean="0">
                <a:solidFill>
                  <a:srgbClr val="0033CC"/>
                </a:solidFill>
                <a:latin typeface="Calibri" pitchFamily="34" charset="0"/>
                <a:cs typeface="Tahoma" pitchFamily="34" charset="0"/>
              </a:rPr>
              <a:t>08 September 2020</a:t>
            </a:r>
          </a:p>
        </p:txBody>
      </p:sp>
      <p:sp>
        <p:nvSpPr>
          <p:cNvPr id="45058" name="AutoShape 2" descr="Image result for MetaMet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0" name="Picture 4"/>
          <p:cNvPicPr>
            <a:picLocks noChangeAspect="1" noChangeArrowheads="1"/>
          </p:cNvPicPr>
          <p:nvPr/>
        </p:nvPicPr>
        <p:blipFill>
          <a:blip r:embed="rId4"/>
          <a:srcRect/>
          <a:stretch>
            <a:fillRect/>
          </a:stretch>
        </p:blipFill>
        <p:spPr bwMode="auto">
          <a:xfrm>
            <a:off x="5029200" y="228600"/>
            <a:ext cx="3838575" cy="119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2A939E1C-FDF6-479A-AC50-BE296344097F}" type="slidenum">
              <a:rPr lang="en-US" smtClean="0">
                <a:solidFill>
                  <a:srgbClr val="000000"/>
                </a:solidFill>
              </a:rPr>
              <a:pPr/>
              <a:t>2</a:t>
            </a:fld>
            <a:endParaRPr lang="en-US" smtClean="0">
              <a:solidFill>
                <a:srgbClr val="000000"/>
              </a:solidFill>
            </a:endParaRPr>
          </a:p>
        </p:txBody>
      </p:sp>
      <p:sp>
        <p:nvSpPr>
          <p:cNvPr id="4099" name="Rectangle 2"/>
          <p:cNvSpPr>
            <a:spLocks noGrp="1" noChangeArrowheads="1"/>
          </p:cNvSpPr>
          <p:nvPr>
            <p:ph type="body" idx="1"/>
          </p:nvPr>
        </p:nvSpPr>
        <p:spPr>
          <a:xfrm>
            <a:off x="0" y="0"/>
            <a:ext cx="9144000" cy="6858000"/>
          </a:xfrm>
        </p:spPr>
        <p:txBody>
          <a:bodyPr/>
          <a:lstStyle/>
          <a:p>
            <a:pPr>
              <a:lnSpc>
                <a:spcPct val="90000"/>
              </a:lnSpc>
              <a:spcBef>
                <a:spcPct val="0"/>
              </a:spcBef>
              <a:spcAft>
                <a:spcPts val="600"/>
              </a:spcAft>
              <a:buFontTx/>
              <a:buNone/>
              <a:defRPr/>
            </a:pPr>
            <a:r>
              <a:rPr lang="en-US" b="1" dirty="0" smtClean="0">
                <a:solidFill>
                  <a:srgbClr val="0033CC"/>
                </a:solidFill>
                <a:latin typeface="Calibri" pitchFamily="34" charset="0"/>
                <a:cs typeface="Times New Roman" pitchFamily="18" charset="0"/>
              </a:rPr>
              <a:t>1		</a:t>
            </a:r>
            <a:r>
              <a:rPr lang="en-US" sz="4000" b="1" dirty="0" smtClean="0">
                <a:solidFill>
                  <a:srgbClr val="0033CC"/>
                </a:solidFill>
                <a:latin typeface="Calibri" pitchFamily="34" charset="0"/>
                <a:cs typeface="Times New Roman" pitchFamily="18" charset="0"/>
              </a:rPr>
              <a:t>Objectives of Module 3 </a:t>
            </a:r>
          </a:p>
          <a:p>
            <a:pPr marL="0" indent="0">
              <a:buNone/>
            </a:pPr>
            <a:r>
              <a:rPr lang="en-US" b="1" u="sng" dirty="0" smtClean="0">
                <a:solidFill>
                  <a:srgbClr val="0033CC"/>
                </a:solidFill>
                <a:latin typeface="Calibri" pitchFamily="34" charset="0"/>
                <a:cs typeface="Times New Roman" pitchFamily="18" charset="0"/>
              </a:rPr>
              <a:t>General</a:t>
            </a:r>
          </a:p>
          <a:p>
            <a:pPr algn="just"/>
            <a:r>
              <a:rPr lang="en-US" sz="2800" b="1" dirty="0" smtClean="0">
                <a:latin typeface="Calibri" pitchFamily="34" charset="0"/>
                <a:cs typeface="Times New Roman" pitchFamily="18" charset="0"/>
              </a:rPr>
              <a:t>Analyze </a:t>
            </a:r>
            <a:r>
              <a:rPr lang="en-US" sz="2800" b="1" dirty="0">
                <a:latin typeface="Calibri" pitchFamily="34" charset="0"/>
                <a:cs typeface="Times New Roman" pitchFamily="18" charset="0"/>
              </a:rPr>
              <a:t>the institutional and governance dynamics of Water spreading weirs as well as its impact on the livelihoods of pastoralists and semi-pastoralist community of Afar regional state of Ethiopia.</a:t>
            </a:r>
            <a:endParaRPr lang="en-US" sz="2800" b="1" dirty="0" smtClean="0">
              <a:latin typeface="Calibri" pitchFamily="34" charset="0"/>
              <a:cs typeface="Times New Roman" pitchFamily="18" charset="0"/>
            </a:endParaRPr>
          </a:p>
          <a:p>
            <a:pPr marL="0" indent="0">
              <a:buNone/>
            </a:pPr>
            <a:r>
              <a:rPr lang="en-US" b="1" u="sng" dirty="0" smtClean="0">
                <a:solidFill>
                  <a:srgbClr val="0033CC"/>
                </a:solidFill>
                <a:latin typeface="Calibri" pitchFamily="34" charset="0"/>
                <a:cs typeface="Times New Roman" pitchFamily="18" charset="0"/>
              </a:rPr>
              <a:t>Specific</a:t>
            </a:r>
          </a:p>
          <a:p>
            <a:pPr lvl="1"/>
            <a:r>
              <a:rPr lang="en-US" sz="2000" b="1" dirty="0" smtClean="0">
                <a:latin typeface="Calibri" pitchFamily="34" charset="0"/>
                <a:cs typeface="Times New Roman" pitchFamily="18" charset="0"/>
              </a:rPr>
              <a:t>•</a:t>
            </a:r>
            <a:r>
              <a:rPr lang="en-US" sz="3200" b="1" dirty="0">
                <a:latin typeface="Calibri" pitchFamily="34" charset="0"/>
                <a:cs typeface="Times New Roman" pitchFamily="18" charset="0"/>
              </a:rPr>
              <a:t>	</a:t>
            </a:r>
            <a:r>
              <a:rPr lang="en-US" b="1" dirty="0">
                <a:latin typeface="Calibri" pitchFamily="34" charset="0"/>
                <a:cs typeface="Times New Roman" pitchFamily="18" charset="0"/>
              </a:rPr>
              <a:t>To analyze the institutional and governance dynamics of water spreading weirs in the </a:t>
            </a:r>
            <a:r>
              <a:rPr lang="en-US" b="1" dirty="0" smtClean="0">
                <a:latin typeface="Calibri" pitchFamily="34" charset="0"/>
                <a:cs typeface="Times New Roman" pitchFamily="18" charset="0"/>
              </a:rPr>
              <a:t>region</a:t>
            </a:r>
          </a:p>
          <a:p>
            <a:pPr lvl="1"/>
            <a:r>
              <a:rPr lang="en-US" b="1" dirty="0">
                <a:latin typeface="Calibri" pitchFamily="34" charset="0"/>
                <a:cs typeface="Times New Roman" pitchFamily="18" charset="0"/>
              </a:rPr>
              <a:t>•	To analyze to impacts of the water spreading weirs on the livelihoods of the community </a:t>
            </a:r>
          </a:p>
          <a:p>
            <a:pPr lvl="1"/>
            <a:r>
              <a:rPr lang="en-US" b="1" dirty="0">
                <a:latin typeface="Calibri" pitchFamily="34" charset="0"/>
                <a:cs typeface="Times New Roman" pitchFamily="18" charset="0"/>
              </a:rPr>
              <a:t>•	To analyze unintended benefits and cost of the water spreading weirs.</a:t>
            </a:r>
          </a:p>
          <a:p>
            <a:endParaRPr lang="en-US" b="1" dirty="0" smtClean="0">
              <a:latin typeface="Calibri" pitchFamily="34" charset="0"/>
              <a:cs typeface="Times New Roman" pitchFamily="18" charset="0"/>
            </a:endParaRPr>
          </a:p>
          <a:p>
            <a:pPr marL="457200" lvl="1" indent="0">
              <a:buNone/>
            </a:pPr>
            <a:endParaRPr lang="en-US" sz="3200" b="1" dirty="0" smtClean="0">
              <a:latin typeface="Calibri" pitchFamily="34" charset="0"/>
              <a:cs typeface="Times New Roman" pitchFamily="18" charset="0"/>
            </a:endParaRPr>
          </a:p>
          <a:p>
            <a:endParaRPr lang="en-US" sz="2400" b="1" dirty="0" smtClean="0">
              <a:latin typeface="Calibri" pitchFamily="34" charset="0"/>
              <a:cs typeface="Times New Roman" pitchFamily="18" charset="0"/>
            </a:endParaRPr>
          </a:p>
          <a:p>
            <a:endParaRPr lang="en-US" sz="2400" b="1" dirty="0" smtClean="0">
              <a:latin typeface="Calibri" pitchFamily="34" charset="0"/>
              <a:cs typeface="Times New Roman" pitchFamily="18" charset="0"/>
            </a:endParaRPr>
          </a:p>
          <a:p>
            <a:pPr lvl="1"/>
            <a:endParaRPr lang="en-US" sz="2000" b="1" dirty="0" smtClean="0">
              <a:latin typeface="Calibri" pitchFamily="34" charset="0"/>
              <a:cs typeface="Times New Roman" pitchFamily="18" charset="0"/>
            </a:endParaRPr>
          </a:p>
          <a:p>
            <a:pPr lvl="1"/>
            <a:endParaRPr lang="en-US" sz="2000" b="1" dirty="0" smtClean="0">
              <a:latin typeface="Calibri" pitchFamily="34" charset="0"/>
              <a:cs typeface="Times New Roman" pitchFamily="18" charset="0"/>
            </a:endParaRPr>
          </a:p>
          <a:p>
            <a:pPr>
              <a:lnSpc>
                <a:spcPct val="90000"/>
              </a:lnSpc>
              <a:defRPr/>
            </a:pPr>
            <a:endParaRPr lang="en-US" sz="2200" b="1" i="1" dirty="0" smtClean="0">
              <a:latin typeface="Calibri" pitchFamily="34" charset="0"/>
              <a:cs typeface="Times New Roman" pitchFamily="18" charset="0"/>
            </a:endParaRPr>
          </a:p>
        </p:txBody>
      </p:sp>
    </p:spTree>
    <p:extLst>
      <p:ext uri="{BB962C8B-B14F-4D97-AF65-F5344CB8AC3E}">
        <p14:creationId xmlns:p14="http://schemas.microsoft.com/office/powerpoint/2010/main" val="1419054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lgn="l"/>
            <a:r>
              <a:rPr lang="en-US" sz="4000" dirty="0" smtClean="0">
                <a:solidFill>
                  <a:srgbClr val="0033CC"/>
                </a:solidFill>
                <a:latin typeface="Calibri" panose="020F0502020204030204" pitchFamily="34" charset="0"/>
              </a:rPr>
              <a:t>Research Questions </a:t>
            </a:r>
            <a:endParaRPr lang="en-US" sz="4000" dirty="0">
              <a:solidFill>
                <a:srgbClr val="0033CC"/>
              </a:solidFill>
              <a:latin typeface="Calibri" panose="020F0502020204030204" pitchFamily="34" charset="0"/>
            </a:endParaRPr>
          </a:p>
        </p:txBody>
      </p:sp>
      <p:sp>
        <p:nvSpPr>
          <p:cNvPr id="3" name="Content Placeholder 2"/>
          <p:cNvSpPr>
            <a:spLocks noGrp="1"/>
          </p:cNvSpPr>
          <p:nvPr>
            <p:ph idx="1"/>
          </p:nvPr>
        </p:nvSpPr>
        <p:spPr>
          <a:xfrm>
            <a:off x="457200" y="914400"/>
            <a:ext cx="8229600" cy="5211763"/>
          </a:xfrm>
        </p:spPr>
        <p:txBody>
          <a:bodyPr/>
          <a:lstStyle/>
          <a:p>
            <a:pPr algn="just"/>
            <a:r>
              <a:rPr lang="en-US" sz="2400" b="1" dirty="0" smtClean="0">
                <a:latin typeface="Calibri" panose="020F0502020204030204" pitchFamily="34" charset="0"/>
              </a:rPr>
              <a:t>Are land and water users ready to maintain the structures? Are local organizations ready and equipped to support them? What is the maintenance to be expected?</a:t>
            </a:r>
          </a:p>
          <a:p>
            <a:pPr algn="just"/>
            <a:r>
              <a:rPr lang="en-US" sz="2400" b="1" dirty="0">
                <a:latin typeface="Calibri" panose="020F0502020204030204" pitchFamily="34" charset="0"/>
              </a:rPr>
              <a:t>How are land and water users dealing with the increased availability of water? How are they deciding on the distribution and allocation of water</a:t>
            </a:r>
            <a:r>
              <a:rPr lang="en-US" sz="2400" b="1" dirty="0" smtClean="0">
                <a:latin typeface="Calibri" panose="020F0502020204030204" pitchFamily="34" charset="0"/>
              </a:rPr>
              <a:t>?</a:t>
            </a:r>
          </a:p>
          <a:p>
            <a:pPr algn="just"/>
            <a:r>
              <a:rPr lang="en-US" sz="2400" b="1" dirty="0">
                <a:latin typeface="Calibri" panose="020F0502020204030204" pitchFamily="34" charset="0"/>
              </a:rPr>
              <a:t> Are they able to make the best use of water, are there improvements possible in their organization but also in the way water is managed or in the crops and input choices</a:t>
            </a:r>
            <a:r>
              <a:rPr lang="en-US" sz="2400" b="1" dirty="0" smtClean="0">
                <a:latin typeface="Calibri" panose="020F0502020204030204" pitchFamily="34" charset="0"/>
              </a:rPr>
              <a:t>?</a:t>
            </a:r>
          </a:p>
          <a:p>
            <a:pPr algn="just"/>
            <a:r>
              <a:rPr lang="en-US" sz="2400" b="1" dirty="0">
                <a:latin typeface="Calibri" panose="020F0502020204030204" pitchFamily="34" charset="0"/>
              </a:rPr>
              <a:t>Are there unintended impacts – such as increased infestation of invasive species or conflicts with other land and water users?</a:t>
            </a:r>
          </a:p>
          <a:p>
            <a:pPr algn="just"/>
            <a:endParaRPr lang="en-US" sz="2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2C25805-4391-4AD1-B3E5-F0E46577F956}" type="slidenum">
              <a:rPr lang="en-US" smtClean="0"/>
              <a:pPr>
                <a:defRPr/>
              </a:pPr>
              <a:t>3</a:t>
            </a:fld>
            <a:endParaRPr lang="en-US"/>
          </a:p>
        </p:txBody>
      </p:sp>
    </p:spTree>
    <p:extLst>
      <p:ext uri="{BB962C8B-B14F-4D97-AF65-F5344CB8AC3E}">
        <p14:creationId xmlns:p14="http://schemas.microsoft.com/office/powerpoint/2010/main" val="256507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2A939E1C-FDF6-479A-AC50-BE296344097F}" type="slidenum">
              <a:rPr lang="en-US" smtClean="0"/>
              <a:pPr/>
              <a:t>4</a:t>
            </a:fld>
            <a:endParaRPr lang="en-US" smtClean="0"/>
          </a:p>
        </p:txBody>
      </p:sp>
      <p:sp>
        <p:nvSpPr>
          <p:cNvPr id="4099" name="Rectangle 2"/>
          <p:cNvSpPr>
            <a:spLocks noGrp="1" noChangeArrowheads="1"/>
          </p:cNvSpPr>
          <p:nvPr>
            <p:ph type="body" idx="1"/>
          </p:nvPr>
        </p:nvSpPr>
        <p:spPr>
          <a:xfrm>
            <a:off x="0" y="0"/>
            <a:ext cx="9144000" cy="6858000"/>
          </a:xfrm>
        </p:spPr>
        <p:txBody>
          <a:bodyPr/>
          <a:lstStyle/>
          <a:p>
            <a:r>
              <a:rPr lang="en-US" sz="4000" b="1" dirty="0">
                <a:solidFill>
                  <a:srgbClr val="0033CC"/>
                </a:solidFill>
                <a:latin typeface="Calibri" pitchFamily="34" charset="0"/>
                <a:cs typeface="Times New Roman" pitchFamily="18" charset="0"/>
              </a:rPr>
              <a:t>METHODOLOGY </a:t>
            </a:r>
            <a:endParaRPr lang="en-US" sz="4000" b="1" dirty="0" smtClean="0">
              <a:solidFill>
                <a:srgbClr val="0033CC"/>
              </a:solidFill>
              <a:latin typeface="Calibri" pitchFamily="34" charset="0"/>
              <a:cs typeface="Times New Roman" pitchFamily="18" charset="0"/>
            </a:endParaRPr>
          </a:p>
          <a:p>
            <a:pPr algn="just"/>
            <a:r>
              <a:rPr lang="en-US" sz="2800" b="1" dirty="0" smtClean="0">
                <a:latin typeface="Calibri" pitchFamily="34" charset="0"/>
                <a:cs typeface="Times New Roman" pitchFamily="18" charset="0"/>
              </a:rPr>
              <a:t>A </a:t>
            </a:r>
            <a:r>
              <a:rPr lang="en-US" sz="2800" b="1" dirty="0">
                <a:latin typeface="Calibri" pitchFamily="34" charset="0"/>
                <a:cs typeface="Times New Roman" pitchFamily="18" charset="0"/>
              </a:rPr>
              <a:t>reconnaissance visit </a:t>
            </a:r>
            <a:r>
              <a:rPr lang="en-US" sz="2800" b="1" dirty="0" smtClean="0">
                <a:latin typeface="Calibri" pitchFamily="34" charset="0"/>
                <a:cs typeface="Times New Roman" pitchFamily="18" charset="0"/>
              </a:rPr>
              <a:t> to </a:t>
            </a:r>
            <a:r>
              <a:rPr lang="en-US" sz="2800" b="1" dirty="0">
                <a:latin typeface="Calibri" pitchFamily="34" charset="0"/>
                <a:cs typeface="Times New Roman" pitchFamily="18" charset="0"/>
              </a:rPr>
              <a:t>decide on the number of </a:t>
            </a:r>
            <a:r>
              <a:rPr lang="en-US" sz="2800" b="1" dirty="0" smtClean="0">
                <a:latin typeface="Calibri" pitchFamily="34" charset="0"/>
                <a:cs typeface="Times New Roman" pitchFamily="18" charset="0"/>
              </a:rPr>
              <a:t>communities for the study</a:t>
            </a:r>
          </a:p>
          <a:p>
            <a:pPr algn="just"/>
            <a:r>
              <a:rPr lang="en-US" sz="2800" b="1" dirty="0" smtClean="0">
                <a:latin typeface="Calibri" pitchFamily="34" charset="0"/>
                <a:cs typeface="Times New Roman" pitchFamily="18" charset="0"/>
              </a:rPr>
              <a:t> Select water </a:t>
            </a:r>
            <a:r>
              <a:rPr lang="en-US" sz="2800" b="1" dirty="0">
                <a:latin typeface="Calibri" pitchFamily="34" charset="0"/>
                <a:cs typeface="Times New Roman" pitchFamily="18" charset="0"/>
              </a:rPr>
              <a:t>user associations from upstream, and downstream </a:t>
            </a:r>
            <a:r>
              <a:rPr lang="en-US" sz="2800" b="1" dirty="0" smtClean="0">
                <a:latin typeface="Calibri" pitchFamily="34" charset="0"/>
                <a:cs typeface="Times New Roman" pitchFamily="18" charset="0"/>
              </a:rPr>
              <a:t> of the water spreading weirs </a:t>
            </a:r>
          </a:p>
          <a:p>
            <a:pPr algn="just"/>
            <a:r>
              <a:rPr lang="en-US" sz="2800" b="1" dirty="0" smtClean="0">
                <a:latin typeface="Calibri" pitchFamily="34" charset="0"/>
                <a:cs typeface="Times New Roman" pitchFamily="18" charset="0"/>
              </a:rPr>
              <a:t>Collection of primary </a:t>
            </a:r>
            <a:r>
              <a:rPr lang="en-US" sz="2800" b="1" dirty="0">
                <a:latin typeface="Calibri" pitchFamily="34" charset="0"/>
                <a:cs typeface="Times New Roman" pitchFamily="18" charset="0"/>
              </a:rPr>
              <a:t>and secondary data </a:t>
            </a:r>
            <a:r>
              <a:rPr lang="en-US" sz="2800" b="1" dirty="0" smtClean="0">
                <a:latin typeface="Calibri" pitchFamily="34" charset="0"/>
                <a:cs typeface="Times New Roman" pitchFamily="18" charset="0"/>
              </a:rPr>
              <a:t> through interview with</a:t>
            </a:r>
          </a:p>
          <a:p>
            <a:pPr lvl="1">
              <a:buFont typeface="Wingdings" panose="05000000000000000000" pitchFamily="2" charset="2"/>
              <a:buChar char="v"/>
            </a:pPr>
            <a:r>
              <a:rPr lang="en-US" b="1" dirty="0" smtClean="0">
                <a:latin typeface="Calibri" pitchFamily="34" charset="0"/>
                <a:cs typeface="Times New Roman" pitchFamily="18" charset="0"/>
              </a:rPr>
              <a:t>Individuals </a:t>
            </a:r>
          </a:p>
          <a:p>
            <a:pPr lvl="1">
              <a:buFont typeface="Wingdings" panose="05000000000000000000" pitchFamily="2" charset="2"/>
              <a:buChar char="v"/>
            </a:pPr>
            <a:r>
              <a:rPr lang="en-US" b="1" dirty="0" smtClean="0">
                <a:latin typeface="Calibri" pitchFamily="34" charset="0"/>
                <a:cs typeface="Times New Roman" pitchFamily="18" charset="0"/>
              </a:rPr>
              <a:t>Local government agencies </a:t>
            </a:r>
          </a:p>
          <a:p>
            <a:pPr lvl="1">
              <a:buFont typeface="Wingdings" panose="05000000000000000000" pitchFamily="2" charset="2"/>
              <a:buChar char="v"/>
            </a:pPr>
            <a:r>
              <a:rPr lang="en-US" b="1" dirty="0" smtClean="0">
                <a:latin typeface="Calibri" pitchFamily="34" charset="0"/>
                <a:cs typeface="Times New Roman" pitchFamily="18" charset="0"/>
              </a:rPr>
              <a:t>Women groups  and </a:t>
            </a:r>
          </a:p>
          <a:p>
            <a:pPr lvl="1">
              <a:buFont typeface="Wingdings" panose="05000000000000000000" pitchFamily="2" charset="2"/>
              <a:buChar char="v"/>
            </a:pPr>
            <a:r>
              <a:rPr lang="en-US" b="1" dirty="0" smtClean="0">
                <a:latin typeface="Calibri" pitchFamily="34" charset="0"/>
                <a:cs typeface="Times New Roman" pitchFamily="18" charset="0"/>
              </a:rPr>
              <a:t>Other stakeholders involved with the implementation of water spreading weirs</a:t>
            </a:r>
          </a:p>
          <a:p>
            <a:pPr marL="457200" lvl="1" indent="0">
              <a:buNone/>
            </a:pPr>
            <a:endParaRPr lang="en-US" sz="2400" b="1" dirty="0" smtClean="0">
              <a:latin typeface="Calibri" pitchFamily="34" charset="0"/>
              <a:cs typeface="Times New Roman" pitchFamily="18" charset="0"/>
            </a:endParaRPr>
          </a:p>
          <a:p>
            <a:pPr lvl="1"/>
            <a:endParaRPr lang="en-US" sz="2000" b="1" dirty="0" smtClean="0">
              <a:latin typeface="Calibri" pitchFamily="34" charset="0"/>
              <a:cs typeface="Times New Roman" pitchFamily="18" charset="0"/>
            </a:endParaRPr>
          </a:p>
          <a:p>
            <a:endParaRPr lang="en-US" sz="2400" b="1" dirty="0" smtClean="0">
              <a:latin typeface="Calibri" pitchFamily="34" charset="0"/>
              <a:cs typeface="Times New Roman" pitchFamily="18" charset="0"/>
            </a:endParaRPr>
          </a:p>
          <a:p>
            <a:endParaRPr lang="en-US" sz="2000" b="1" dirty="0" smtClean="0">
              <a:latin typeface="Calibri" pitchFamily="34" charset="0"/>
              <a:cs typeface="Times New Roman" pitchFamily="18" charset="0"/>
            </a:endParaRPr>
          </a:p>
          <a:p>
            <a:endParaRPr lang="en-US" sz="2400" b="1" dirty="0" smtClean="0">
              <a:latin typeface="Calibri" pitchFamily="34" charset="0"/>
              <a:cs typeface="Times New Roman" pitchFamily="18" charset="0"/>
            </a:endParaRPr>
          </a:p>
          <a:p>
            <a:endParaRPr lang="en-US" sz="2400" b="1" dirty="0" smtClean="0">
              <a:latin typeface="Calibri" pitchFamily="34" charset="0"/>
              <a:cs typeface="Times New Roman" pitchFamily="18" charset="0"/>
            </a:endParaRPr>
          </a:p>
          <a:p>
            <a:pPr lvl="1"/>
            <a:endParaRPr lang="en-US" sz="2000" b="1" dirty="0" smtClean="0">
              <a:latin typeface="Calibri" pitchFamily="34" charset="0"/>
              <a:cs typeface="Times New Roman" pitchFamily="18" charset="0"/>
            </a:endParaRPr>
          </a:p>
          <a:p>
            <a:pPr lvl="1"/>
            <a:endParaRPr lang="en-US" sz="2000" b="1" dirty="0" smtClean="0">
              <a:latin typeface="Calibri" pitchFamily="34" charset="0"/>
              <a:cs typeface="Times New Roman" pitchFamily="18" charset="0"/>
            </a:endParaRPr>
          </a:p>
          <a:p>
            <a:pPr>
              <a:lnSpc>
                <a:spcPct val="90000"/>
              </a:lnSpc>
              <a:defRPr/>
            </a:pPr>
            <a:endParaRPr lang="en-US" sz="2200" b="1" i="1"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2A939E1C-FDF6-479A-AC50-BE296344097F}" type="slidenum">
              <a:rPr lang="en-US" smtClean="0">
                <a:solidFill>
                  <a:srgbClr val="000000"/>
                </a:solidFill>
              </a:rPr>
              <a:pPr/>
              <a:t>5</a:t>
            </a:fld>
            <a:endParaRPr lang="en-US" smtClean="0">
              <a:solidFill>
                <a:srgbClr val="000000"/>
              </a:solidFill>
            </a:endParaRPr>
          </a:p>
        </p:txBody>
      </p:sp>
      <p:sp>
        <p:nvSpPr>
          <p:cNvPr id="4099" name="Rectangle 2"/>
          <p:cNvSpPr>
            <a:spLocks noGrp="1" noChangeArrowheads="1"/>
          </p:cNvSpPr>
          <p:nvPr>
            <p:ph type="body" idx="1"/>
          </p:nvPr>
        </p:nvSpPr>
        <p:spPr>
          <a:xfrm>
            <a:off x="0" y="0"/>
            <a:ext cx="9144000" cy="6858000"/>
          </a:xfrm>
        </p:spPr>
        <p:txBody>
          <a:bodyPr/>
          <a:lstStyle/>
          <a:p>
            <a:pPr>
              <a:lnSpc>
                <a:spcPct val="90000"/>
              </a:lnSpc>
              <a:spcBef>
                <a:spcPct val="0"/>
              </a:spcBef>
              <a:spcAft>
                <a:spcPts val="600"/>
              </a:spcAft>
              <a:buFontTx/>
              <a:buNone/>
              <a:defRPr/>
            </a:pPr>
            <a:r>
              <a:rPr lang="en-US" b="1" dirty="0" smtClean="0">
                <a:solidFill>
                  <a:srgbClr val="0033CC"/>
                </a:solidFill>
                <a:latin typeface="Calibri" pitchFamily="34" charset="0"/>
                <a:cs typeface="Times New Roman" pitchFamily="18" charset="0"/>
              </a:rPr>
              <a:t>	</a:t>
            </a:r>
            <a:r>
              <a:rPr lang="en-US" sz="4000" b="1" dirty="0" smtClean="0">
                <a:solidFill>
                  <a:srgbClr val="0033CC"/>
                </a:solidFill>
                <a:latin typeface="Calibri" pitchFamily="34" charset="0"/>
                <a:cs typeface="Times New Roman" pitchFamily="18" charset="0"/>
              </a:rPr>
              <a:t>Method of Data collection</a:t>
            </a:r>
          </a:p>
          <a:p>
            <a:endParaRPr lang="en-US" sz="2800" b="1" dirty="0" smtClean="0">
              <a:latin typeface="Calibri" pitchFamily="34" charset="0"/>
              <a:cs typeface="Times New Roman" pitchFamily="18" charset="0"/>
            </a:endParaRPr>
          </a:p>
          <a:p>
            <a:pPr algn="just"/>
            <a:r>
              <a:rPr lang="en-US" sz="2800" b="1" dirty="0" smtClean="0">
                <a:latin typeface="Calibri" pitchFamily="34" charset="0"/>
                <a:cs typeface="Times New Roman" pitchFamily="18" charset="0"/>
              </a:rPr>
              <a:t>Multi-stakeholder </a:t>
            </a:r>
            <a:r>
              <a:rPr lang="en-US" sz="2800" b="1" dirty="0">
                <a:latin typeface="Calibri" pitchFamily="34" charset="0"/>
                <a:cs typeface="Times New Roman" pitchFamily="18" charset="0"/>
              </a:rPr>
              <a:t>meetings </a:t>
            </a:r>
            <a:r>
              <a:rPr lang="en-US" sz="2800" b="1" dirty="0" smtClean="0">
                <a:latin typeface="Calibri" pitchFamily="34" charset="0"/>
                <a:cs typeface="Times New Roman" pitchFamily="18" charset="0"/>
              </a:rPr>
              <a:t>to </a:t>
            </a:r>
            <a:r>
              <a:rPr lang="en-US" sz="2800" b="1" dirty="0">
                <a:latin typeface="Calibri" pitchFamily="34" charset="0"/>
                <a:cs typeface="Times New Roman" pitchFamily="18" charset="0"/>
              </a:rPr>
              <a:t>collect data on existing institutions for water spreading weirs management and the resulting water governance </a:t>
            </a:r>
            <a:r>
              <a:rPr lang="en-US" sz="2800" b="1" dirty="0" smtClean="0">
                <a:latin typeface="Calibri" pitchFamily="34" charset="0"/>
                <a:cs typeface="Times New Roman" pitchFamily="18" charset="0"/>
              </a:rPr>
              <a:t>systems.</a:t>
            </a:r>
          </a:p>
          <a:p>
            <a:pPr marL="0" indent="0" algn="just">
              <a:buNone/>
            </a:pPr>
            <a:endParaRPr lang="en-US" sz="2800" b="1" dirty="0" smtClean="0">
              <a:latin typeface="Calibri" pitchFamily="34" charset="0"/>
              <a:cs typeface="Times New Roman" pitchFamily="18" charset="0"/>
            </a:endParaRPr>
          </a:p>
          <a:p>
            <a:pPr algn="just"/>
            <a:r>
              <a:rPr lang="en-US" sz="2800" b="1" dirty="0">
                <a:latin typeface="Calibri" pitchFamily="34" charset="0"/>
                <a:cs typeface="Times New Roman" pitchFamily="18" charset="0"/>
              </a:rPr>
              <a:t>PRA (Participatory Rural Appraisal) tools </a:t>
            </a:r>
            <a:endParaRPr lang="en-US" sz="2800" b="1" dirty="0" smtClean="0">
              <a:latin typeface="Calibri" pitchFamily="34" charset="0"/>
              <a:cs typeface="Times New Roman" pitchFamily="18" charset="0"/>
            </a:endParaRPr>
          </a:p>
          <a:p>
            <a:pPr algn="just"/>
            <a:endParaRPr lang="en-US" sz="2800" b="1" dirty="0" smtClean="0">
              <a:latin typeface="Calibri" pitchFamily="34" charset="0"/>
              <a:cs typeface="Times New Roman" pitchFamily="18" charset="0"/>
            </a:endParaRPr>
          </a:p>
          <a:p>
            <a:pPr algn="just"/>
            <a:r>
              <a:rPr lang="en-US" sz="2800" b="1" dirty="0" smtClean="0">
                <a:latin typeface="Calibri" pitchFamily="34" charset="0"/>
                <a:cs typeface="Times New Roman" pitchFamily="18" charset="0"/>
              </a:rPr>
              <a:t>Use of well-being method for social survey</a:t>
            </a:r>
          </a:p>
          <a:p>
            <a:endParaRPr lang="en-US" sz="2800" b="1" dirty="0">
              <a:latin typeface="Calibri" pitchFamily="34" charset="0"/>
              <a:cs typeface="Times New Roman" pitchFamily="18" charset="0"/>
            </a:endParaRPr>
          </a:p>
          <a:p>
            <a:endParaRPr lang="en-US" sz="2800" b="1" dirty="0" smtClean="0">
              <a:latin typeface="Calibri" pitchFamily="34" charset="0"/>
              <a:cs typeface="Times New Roman" pitchFamily="18" charset="0"/>
            </a:endParaRPr>
          </a:p>
          <a:p>
            <a:endParaRPr lang="en-US" sz="2400" b="1" dirty="0" smtClean="0">
              <a:latin typeface="Calibri" pitchFamily="34" charset="0"/>
              <a:cs typeface="Times New Roman" pitchFamily="18" charset="0"/>
            </a:endParaRPr>
          </a:p>
          <a:p>
            <a:pPr lvl="1"/>
            <a:endParaRPr lang="en-US" sz="2000" b="1" dirty="0" smtClean="0">
              <a:latin typeface="Calibri" pitchFamily="34" charset="0"/>
              <a:cs typeface="Times New Roman" pitchFamily="18" charset="0"/>
            </a:endParaRPr>
          </a:p>
          <a:p>
            <a:pPr lvl="1"/>
            <a:endParaRPr lang="en-US" sz="2000" b="1" dirty="0" smtClean="0">
              <a:latin typeface="Calibri" pitchFamily="34" charset="0"/>
              <a:cs typeface="Times New Roman" pitchFamily="18" charset="0"/>
            </a:endParaRPr>
          </a:p>
          <a:p>
            <a:pPr>
              <a:lnSpc>
                <a:spcPct val="90000"/>
              </a:lnSpc>
              <a:defRPr/>
            </a:pPr>
            <a:endParaRPr lang="en-US" sz="2200" b="1" i="1" dirty="0" smtClean="0">
              <a:latin typeface="Calibri" pitchFamily="34" charset="0"/>
              <a:cs typeface="Times New Roman" pitchFamily="18" charset="0"/>
            </a:endParaRPr>
          </a:p>
        </p:txBody>
      </p:sp>
    </p:spTree>
    <p:extLst>
      <p:ext uri="{BB962C8B-B14F-4D97-AF65-F5344CB8AC3E}">
        <p14:creationId xmlns:p14="http://schemas.microsoft.com/office/powerpoint/2010/main" val="2485462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solidFill>
                  <a:srgbClr val="0033CC"/>
                </a:solidFill>
                <a:latin typeface="Calibri" panose="020F0502020204030204" pitchFamily="34" charset="0"/>
              </a:rPr>
              <a:t>Suggestion</a:t>
            </a:r>
            <a:r>
              <a:rPr lang="en-US" dirty="0" smtClean="0">
                <a:solidFill>
                  <a:srgbClr val="0033CC"/>
                </a:solidFill>
              </a:rPr>
              <a:t> </a:t>
            </a:r>
            <a:endParaRPr lang="en-US" dirty="0">
              <a:solidFill>
                <a:srgbClr val="0033CC"/>
              </a:solidFill>
            </a:endParaRPr>
          </a:p>
        </p:txBody>
      </p:sp>
      <p:sp>
        <p:nvSpPr>
          <p:cNvPr id="3" name="Content Placeholder 2"/>
          <p:cNvSpPr>
            <a:spLocks noGrp="1"/>
          </p:cNvSpPr>
          <p:nvPr>
            <p:ph idx="1"/>
          </p:nvPr>
        </p:nvSpPr>
        <p:spPr/>
        <p:txBody>
          <a:bodyPr/>
          <a:lstStyle/>
          <a:p>
            <a:pPr algn="just"/>
            <a:r>
              <a:rPr lang="en-US" b="1" dirty="0" smtClean="0">
                <a:latin typeface="Calibri" panose="020F0502020204030204" pitchFamily="34" charset="0"/>
              </a:rPr>
              <a:t>Conducting  a brief survey questionnaire at least for those beneficiaries who are settling around the water spreading weirs just to complement the qualitative information through PRA  and checklists</a:t>
            </a:r>
            <a:endParaRPr lang="en-US" b="1"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2C25805-4391-4AD1-B3E5-F0E46577F956}" type="slidenum">
              <a:rPr lang="en-US" smtClean="0"/>
              <a:pPr>
                <a:defRPr/>
              </a:pPr>
              <a:t>6</a:t>
            </a:fld>
            <a:endParaRPr lang="en-US"/>
          </a:p>
        </p:txBody>
      </p:sp>
    </p:spTree>
    <p:extLst>
      <p:ext uri="{BB962C8B-B14F-4D97-AF65-F5344CB8AC3E}">
        <p14:creationId xmlns:p14="http://schemas.microsoft.com/office/powerpoint/2010/main" val="223063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hteck 11"/>
          <p:cNvSpPr>
            <a:spLocks noChangeArrowheads="1"/>
          </p:cNvSpPr>
          <p:nvPr/>
        </p:nvSpPr>
        <p:spPr bwMode="auto">
          <a:xfrm>
            <a:off x="2133600" y="4430713"/>
            <a:ext cx="4876800" cy="646112"/>
          </a:xfrm>
          <a:prstGeom prst="rect">
            <a:avLst/>
          </a:prstGeom>
          <a:noFill/>
          <a:ln w="9525">
            <a:noFill/>
            <a:miter lim="800000"/>
            <a:headEnd/>
            <a:tailEnd/>
          </a:ln>
        </p:spPr>
        <p:txBody>
          <a:bodyPr>
            <a:spAutoFit/>
          </a:bodyPr>
          <a:lstStyle/>
          <a:p>
            <a:r>
              <a:rPr lang="en-US" b="1">
                <a:solidFill>
                  <a:schemeClr val="bg1"/>
                </a:solidFill>
              </a:rPr>
              <a:t>FSW in Afar, Ethiopia (GIZ SDR ASAL)</a:t>
            </a:r>
            <a:endParaRPr lang="de-DE">
              <a:solidFill>
                <a:schemeClr val="bg1"/>
              </a:solidFill>
            </a:endParaRPr>
          </a:p>
        </p:txBody>
      </p:sp>
      <p:pic>
        <p:nvPicPr>
          <p:cNvPr id="11273" name="Picture 2" descr="C:\Users\UserLA3846\Pictures\SDR\FarmerImFeld_q.jpg"/>
          <p:cNvPicPr>
            <a:picLocks noChangeAspect="1" noChangeArrowheads="1"/>
          </p:cNvPicPr>
          <p:nvPr/>
        </p:nvPicPr>
        <p:blipFill>
          <a:blip r:embed="rId2"/>
          <a:srcRect b="6207"/>
          <a:stretch>
            <a:fillRect/>
          </a:stretch>
        </p:blipFill>
        <p:spPr bwMode="auto">
          <a:xfrm>
            <a:off x="4429125" y="3581401"/>
            <a:ext cx="4640718" cy="3276600"/>
          </a:xfrm>
          <a:prstGeom prst="rect">
            <a:avLst/>
          </a:prstGeom>
          <a:noFill/>
          <a:ln w="28575">
            <a:noFill/>
            <a:miter lim="800000"/>
            <a:headEnd/>
            <a:tailEnd/>
          </a:ln>
        </p:spPr>
      </p:pic>
      <p:sp>
        <p:nvSpPr>
          <p:cNvPr id="10" name="TextBox 11"/>
          <p:cNvSpPr txBox="1">
            <a:spLocks noChangeArrowheads="1"/>
          </p:cNvSpPr>
          <p:nvPr/>
        </p:nvSpPr>
        <p:spPr bwMode="auto">
          <a:xfrm>
            <a:off x="2209800" y="0"/>
            <a:ext cx="4343400" cy="707886"/>
          </a:xfrm>
          <a:prstGeom prst="rect">
            <a:avLst/>
          </a:prstGeom>
          <a:solidFill>
            <a:schemeClr val="bg1"/>
          </a:solidFill>
          <a:ln w="9525">
            <a:solidFill>
              <a:schemeClr val="accent1"/>
            </a:solidFill>
            <a:miter lim="800000"/>
            <a:headEnd/>
            <a:tailEnd/>
          </a:ln>
        </p:spPr>
        <p:txBody>
          <a:bodyPr wrap="square">
            <a:spAutoFit/>
          </a:bodyPr>
          <a:lstStyle/>
          <a:p>
            <a:pPr algn="ctr"/>
            <a:r>
              <a:rPr lang="en-US" sz="4000" b="1" dirty="0" smtClean="0">
                <a:solidFill>
                  <a:srgbClr val="0033CC"/>
                </a:solidFill>
                <a:latin typeface="Calibri" pitchFamily="34" charset="0"/>
              </a:rPr>
              <a:t>THANK YOU!!!!</a:t>
            </a:r>
            <a:endParaRPr lang="en-US" sz="4000" b="1" dirty="0">
              <a:solidFill>
                <a:srgbClr val="0033CC"/>
              </a:solidFill>
              <a:latin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7842" y="581699"/>
            <a:ext cx="4572001" cy="299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81400"/>
            <a:ext cx="4429125" cy="328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TextBox 11"/>
          <p:cNvSpPr txBox="1">
            <a:spLocks noChangeArrowheads="1"/>
          </p:cNvSpPr>
          <p:nvPr/>
        </p:nvSpPr>
        <p:spPr bwMode="auto">
          <a:xfrm>
            <a:off x="2743200" y="3581400"/>
            <a:ext cx="3810000" cy="338554"/>
          </a:xfrm>
          <a:prstGeom prst="rect">
            <a:avLst/>
          </a:prstGeom>
          <a:solidFill>
            <a:schemeClr val="bg1"/>
          </a:solidFill>
          <a:ln w="9525">
            <a:solidFill>
              <a:schemeClr val="accent1"/>
            </a:solidFill>
            <a:miter lim="800000"/>
            <a:headEnd/>
            <a:tailEnd/>
          </a:ln>
        </p:spPr>
        <p:txBody>
          <a:bodyPr wrap="square">
            <a:spAutoFit/>
          </a:bodyPr>
          <a:lstStyle/>
          <a:p>
            <a:pPr algn="ctr"/>
            <a:r>
              <a:rPr lang="en-US" sz="1600" b="1" dirty="0" smtClean="0">
                <a:solidFill>
                  <a:srgbClr val="00B050"/>
                </a:solidFill>
              </a:rPr>
              <a:t>Photo credit: GIZ SDR program</a:t>
            </a:r>
            <a:endParaRPr lang="en-US" sz="1600" b="1" dirty="0">
              <a:solidFill>
                <a:srgbClr val="00B050"/>
              </a:solidFill>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81699"/>
            <a:ext cx="4497843" cy="299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3976</TotalTime>
  <Words>233</Words>
  <Application>Microsoft Office PowerPoint</Application>
  <PresentationFormat>On-screen Show (4:3)</PresentationFormat>
  <Paragraphs>68</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 </vt:lpstr>
      <vt:lpstr>PowerPoint Presentation</vt:lpstr>
      <vt:lpstr>Research Questions </vt:lpstr>
      <vt:lpstr>PowerPoint Presentation</vt:lpstr>
      <vt:lpstr>PowerPoint Presentation</vt:lpstr>
      <vt:lpstr>Suggestion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fire7-</cp:lastModifiedBy>
  <cp:revision>266</cp:revision>
  <dcterms:created xsi:type="dcterms:W3CDTF">2010-03-21T17:32:41Z</dcterms:created>
  <dcterms:modified xsi:type="dcterms:W3CDTF">2020-09-06T09:00:00Z</dcterms:modified>
</cp:coreProperties>
</file>