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309" r:id="rId2"/>
    <p:sldId id="376" r:id="rId3"/>
    <p:sldId id="310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8" r:id="rId12"/>
    <p:sldId id="35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00"/>
    <a:srgbClr val="CC0099"/>
    <a:srgbClr val="000099"/>
    <a:srgbClr val="800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17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B09DBE4-C5FF-498D-AF4E-A8D09FA4D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28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24BBD-14B2-49E3-B1D3-B800C5D867A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5F3D0-96BA-431A-AAF3-E5189FD5147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5F3D0-96BA-431A-AAF3-E5189FD5147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5F3D0-96BA-431A-AAF3-E5189FD5147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5F3D0-96BA-431A-AAF3-E5189FD5147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5F3D0-96BA-431A-AAF3-E5189FD5147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5F3D0-96BA-431A-AAF3-E5189FD5147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5F3D0-96BA-431A-AAF3-E5189FD5147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5F3D0-96BA-431A-AAF3-E5189FD5147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5F3D0-96BA-431A-AAF3-E5189FD5147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5F3D0-96BA-431A-AAF3-E5189FD5147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5E4B4-FA33-4CFE-8F56-E1B2F5122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CCE2-87F5-4828-9987-81387768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AC56A-88D6-4412-A0B2-6F5360102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25805-4391-4AD1-B3E5-F0E46577F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CF6E9-43CB-4548-A86F-440CB467B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4D535-D935-4D08-BE58-B7F69B2F1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F3BC3-B331-4FC7-974C-C6FE6A5B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8168A-65B5-49B5-9E57-09184C0FC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9A21-F21B-419F-A316-E422C3BB1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5E6E-F55A-4215-AEEB-9C4E02BC0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D4E0-56AE-46D3-97E5-8BB02F824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D46F9-CAB4-4241-9AE0-CD36035E7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0a%20GIZ%20WSW%20study_Reconnaissance%20mission/WSW%20recconnaissance%20mission%20report_Final_EY.doc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HP\Desktop\New%20folder%20(9)\Afar%20WSW%20study_Revised%20plan%20under%20COVID.doc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0d%20Study%20roadmap%20and%20plans/Afar%20WSW%20study%20roadmap_Plan%20A_Final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959" t="20285" r="70313" b="70833"/>
          <a:stretch>
            <a:fillRect/>
          </a:stretch>
        </p:blipFill>
        <p:spPr bwMode="auto">
          <a:xfrm>
            <a:off x="133350" y="39688"/>
            <a:ext cx="3448049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7632700" cy="1801813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nl-NL" sz="4000" smtClean="0"/>
              <a:t/>
            </a:r>
            <a:br>
              <a:rPr lang="nl-NL" sz="4000" smtClean="0"/>
            </a:br>
            <a:endParaRPr lang="en-US" sz="3600" smtClean="0">
              <a:solidFill>
                <a:srgbClr val="00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791200"/>
            <a:ext cx="7056438" cy="923921"/>
          </a:xfrm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70C0"/>
                </a:solidFill>
                <a:latin typeface="Calibri" pitchFamily="34" charset="0"/>
              </a:rPr>
              <a:t>Eyasu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itchFamily="34" charset="0"/>
              </a:rPr>
              <a:t>Yazew</a:t>
            </a:r>
            <a:endParaRPr lang="en-US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CC0099"/>
                </a:solidFill>
                <a:latin typeface="Calibri" pitchFamily="34" charset="0"/>
              </a:rPr>
              <a:t>Mekelle</a:t>
            </a:r>
            <a:r>
              <a:rPr lang="en-US" sz="2400" b="1" dirty="0" smtClean="0">
                <a:solidFill>
                  <a:srgbClr val="CC0099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CC0099"/>
                </a:solidFill>
                <a:latin typeface="Calibri" pitchFamily="34" charset="0"/>
              </a:rPr>
              <a:t>University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3400" y="15240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2800" b="1" dirty="0">
                <a:solidFill>
                  <a:srgbClr val="339966"/>
                </a:solidFill>
                <a:latin typeface="Tahoma" pitchFamily="34" charset="0"/>
              </a:rPr>
              <a:t/>
            </a:r>
            <a:br>
              <a:rPr lang="en-GB" sz="2800" b="1" dirty="0">
                <a:solidFill>
                  <a:srgbClr val="339966"/>
                </a:solidFill>
                <a:latin typeface="Tahoma" pitchFamily="34" charset="0"/>
              </a:rPr>
            </a:br>
            <a:endParaRPr lang="en-GB" sz="3600" b="1" dirty="0">
              <a:solidFill>
                <a:srgbClr val="339966"/>
              </a:solidFill>
              <a:latin typeface="Tahoma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Tahoma" pitchFamily="34" charset="0"/>
              </a:rPr>
              <a:t>Sustainability and unintended impact assessment of water spreading weirs (WSW) and establishment of long-term monitoring site</a:t>
            </a:r>
          </a:p>
          <a:p>
            <a:pPr algn="ctr"/>
            <a:endParaRPr lang="en-US" sz="2800" b="1" dirty="0" smtClean="0">
              <a:solidFill>
                <a:srgbClr val="0033CC"/>
              </a:solidFill>
              <a:latin typeface="Calibri" pitchFamily="34" charset="0"/>
              <a:cs typeface="Tahoma" pitchFamily="34" charset="0"/>
            </a:endParaRPr>
          </a:p>
          <a:p>
            <a:pPr algn="ctr"/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Tahoma" pitchFamily="34" charset="0"/>
              </a:rPr>
              <a:t>Overview of the WSW assessment </a:t>
            </a:r>
            <a:endParaRPr lang="en-US" sz="2800" b="1" dirty="0" smtClean="0">
              <a:solidFill>
                <a:srgbClr val="0033CC"/>
              </a:solidFill>
              <a:latin typeface="Calibri" pitchFamily="34" charset="0"/>
              <a:cs typeface="Tahoma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33CC"/>
                </a:solidFill>
                <a:latin typeface="Calibri" pitchFamily="34" charset="0"/>
                <a:cs typeface="Tahoma" pitchFamily="34" charset="0"/>
              </a:rPr>
              <a:t>08 September</a:t>
            </a:r>
            <a:r>
              <a:rPr lang="en-US" sz="2800" b="1" dirty="0" smtClean="0">
                <a:solidFill>
                  <a:srgbClr val="0033CC"/>
                </a:solidFill>
                <a:latin typeface="Calibri" pitchFamily="34" charset="0"/>
                <a:cs typeface="Tahoma" pitchFamily="34" charset="0"/>
              </a:rPr>
              <a:t> 2020</a:t>
            </a:r>
            <a:endParaRPr lang="en-US" sz="2800" b="1" dirty="0" smtClean="0">
              <a:solidFill>
                <a:srgbClr val="0033CC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45058" name="AutoShape 2" descr="Image result for MetaMe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8600"/>
            <a:ext cx="3838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39E1C-FDF6-479A-AC50-BE296344097F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>
              <a:buNone/>
            </a:pPr>
            <a:r>
              <a:rPr lang="en-US" sz="28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4.2</a:t>
            </a:r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Accomplished tasks and revised plan for remaining 	activities</a:t>
            </a:r>
            <a:endParaRPr lang="en-US" sz="2800" b="1" dirty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2400" b="1" dirty="0" smtClean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4.2.1</a:t>
            </a: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Accomplished tasks</a:t>
            </a:r>
            <a:endParaRPr lang="en-US" sz="2400" b="1" dirty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Fact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finding reconnaissance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mission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First kick-off workshop (February 2020)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hlinkClick r:id="rId3" action="ppaction://hlinkfile"/>
              </a:rPr>
              <a:t>Inception report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Preparation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of revised proposal and data collection checklist for each module considering the restrictions posed by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COVID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Purchase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of hydrological monitoring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equipment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Plan B road map, plan and budget</a:t>
            </a:r>
          </a:p>
          <a:p>
            <a:pPr lvl="0"/>
            <a:endParaRPr lang="en-US" sz="2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4.2.2</a:t>
            </a: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	Revised </a:t>
            </a: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plan (Plan B)</a:t>
            </a:r>
            <a:endParaRPr lang="en-US" sz="2400" b="1" dirty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hlinkClick r:id="rId4" action="ppaction://hlinkfile"/>
              </a:rPr>
              <a:t>The attached revised plan is prepared in response to the emerged additional activities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hlinkClick r:id="rId4" action="ppaction://hlinkfile"/>
              </a:rPr>
              <a:t>and the restrictions posed by Corona pandemic</a:t>
            </a:r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39E1C-FDF6-479A-AC50-BE296344097F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>
              <a:buNone/>
            </a:pPr>
            <a:r>
              <a:rPr lang="en-US" sz="28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4.3</a:t>
            </a:r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Success factors</a:t>
            </a:r>
            <a:endParaRPr lang="en-US" sz="2800" b="1" dirty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2400" b="1" dirty="0" smtClean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Close coordination and team work (GIZ-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MetaMeta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-MU-SU-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Wereda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Coordination: Ethiopia team leader/SU coordinator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Team work: MU/Moti-SU-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Wereda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focal persons</a:t>
            </a:r>
          </a:p>
          <a:p>
            <a:pPr lvl="0"/>
            <a:endParaRPr lang="en-US" sz="24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Close communication and update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Among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MU/Moti-SU-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Wereda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focal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persons (Continuous)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Among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MU/Moti-SU-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Wereda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teams (Every two weeks)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Among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MetaMeta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-MU-SU teams (Every three weeks)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Among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GIZ-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MetaMeta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-MU-SU team(Every one month)</a:t>
            </a:r>
          </a:p>
          <a:p>
            <a:pPr lvl="1"/>
            <a:endParaRPr lang="en-US" sz="20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Create data sharing platform</a:t>
            </a:r>
          </a:p>
          <a:p>
            <a:pPr lvl="0"/>
            <a:endParaRPr lang="en-US" sz="24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Adjust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the adaptive strategy and plan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according to the developments of the COVID pandemic</a:t>
            </a:r>
            <a:endParaRPr lang="en-US" sz="16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200" b="1" i="1" dirty="0" smtClean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hteck 11"/>
          <p:cNvSpPr>
            <a:spLocks noChangeArrowheads="1"/>
          </p:cNvSpPr>
          <p:nvPr/>
        </p:nvSpPr>
        <p:spPr bwMode="auto">
          <a:xfrm>
            <a:off x="2133600" y="4430713"/>
            <a:ext cx="487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FSW in Afar, Ethiopia (GIZ SDR ASAL)</a:t>
            </a:r>
            <a:endParaRPr lang="de-DE">
              <a:solidFill>
                <a:schemeClr val="bg1"/>
              </a:solidFill>
            </a:endParaRPr>
          </a:p>
        </p:txBody>
      </p:sp>
      <p:pic>
        <p:nvPicPr>
          <p:cNvPr id="11273" name="Picture 2" descr="C:\Users\UserLA3846\Pictures\SDR\FarmerImFeld_q.jpg"/>
          <p:cNvPicPr>
            <a:picLocks noChangeAspect="1" noChangeArrowheads="1"/>
          </p:cNvPicPr>
          <p:nvPr/>
        </p:nvPicPr>
        <p:blipFill>
          <a:blip r:embed="rId2"/>
          <a:srcRect b="6207"/>
          <a:stretch>
            <a:fillRect/>
          </a:stretch>
        </p:blipFill>
        <p:spPr bwMode="auto">
          <a:xfrm>
            <a:off x="4429125" y="3581401"/>
            <a:ext cx="4640718" cy="3276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209800" y="0"/>
            <a:ext cx="43434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CC"/>
                </a:solidFill>
                <a:latin typeface="Calibri" pitchFamily="34" charset="0"/>
              </a:rPr>
              <a:t>THANK YOU!!!!</a:t>
            </a:r>
            <a:endParaRPr lang="en-US" sz="4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42" y="581699"/>
            <a:ext cx="4572001" cy="299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81400"/>
            <a:ext cx="4429125" cy="328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2743200" y="3581400"/>
            <a:ext cx="38100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Photo credit: GIZ SDR program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1699"/>
            <a:ext cx="4497843" cy="299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39E1C-FDF6-479A-AC50-BE296344097F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1		Objectives of the WSW assessment</a:t>
            </a:r>
            <a:endParaRPr lang="en-US" b="1" dirty="0" smtClean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General</a:t>
            </a:r>
          </a:p>
          <a:p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Improve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the implementation and performance of the water spreading weirs by assessing sustainability parameters for long-term operation as well as familiarize key partners with the approach and the business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model.</a:t>
            </a:r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Specific</a:t>
            </a:r>
          </a:p>
          <a:p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Module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1: Hydrological and sediment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study</a:t>
            </a:r>
          </a:p>
          <a:p>
            <a:pPr lvl="1"/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Measure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and understand the hydrology of the floods including discharge, peak flood and flood hydrograph;</a:t>
            </a:r>
          </a:p>
          <a:p>
            <a:pPr lvl="1"/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Assess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the potential and risks associated to sediment transportation and deposition.</a:t>
            </a: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Module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2: Establishment of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long term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groundwater monitoring site</a:t>
            </a:r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Establish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a monitoring site for ground water recharge analysis.</a:t>
            </a:r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16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200" b="1" i="1" dirty="0" smtClean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39E1C-FDF6-479A-AC50-BE296344097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Times New Roman" pitchFamily="18" charset="0"/>
              </a:rPr>
              <a:t>Module 3: Social and institutional dynamics study</a:t>
            </a:r>
          </a:p>
          <a:p>
            <a:pPr lvl="1"/>
            <a:r>
              <a:rPr lang="en-US" sz="2000" b="1" dirty="0">
                <a:latin typeface="Calibri" pitchFamily="34" charset="0"/>
                <a:cs typeface="Times New Roman" pitchFamily="18" charset="0"/>
              </a:rPr>
              <a:t>Assess the sustainability of the WSW cascades in terms of the social and institutional dynamics and performance such as participation of users, willingness and/or capacity to contribute to operation and maintenance of the schemes, benefit sharing, and unintended impact and effects; </a:t>
            </a:r>
          </a:p>
          <a:p>
            <a:pPr lvl="1"/>
            <a:r>
              <a:rPr lang="en-US" sz="2000" b="1" dirty="0">
                <a:latin typeface="Calibri" pitchFamily="34" charset="0"/>
                <a:cs typeface="Times New Roman" pitchFamily="18" charset="0"/>
              </a:rPr>
              <a:t>Assess the capacity of government experts in implementation and operation of WSW cascades.</a:t>
            </a: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All modules:</a:t>
            </a:r>
          </a:p>
          <a:p>
            <a:pPr lvl="1"/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Devise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practical strategies that could improve the efficiency and sustainability of the WSW cascades;</a:t>
            </a:r>
          </a:p>
          <a:p>
            <a:pPr lvl="1"/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Alert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unintended impacts from the WSW cascade construction; and</a:t>
            </a:r>
          </a:p>
          <a:p>
            <a:pPr lvl="1"/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Build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the capacities of research institutions in the above-mentioned capacities by involving local resources.</a:t>
            </a: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200" b="1" i="1" dirty="0" smtClean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39E1C-FDF6-479A-AC50-BE296344097F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		Deliverables</a:t>
            </a:r>
            <a:endParaRPr lang="en-US" b="1" dirty="0" smtClean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Inception report</a:t>
            </a:r>
          </a:p>
          <a:p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Synthesis report of each module</a:t>
            </a:r>
          </a:p>
          <a:p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Establishment of long term groundwater monitoring site</a:t>
            </a:r>
          </a:p>
          <a:p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Evaluation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of government and expert willingness/capacity gaps in implementation and operation of WSW</a:t>
            </a:r>
          </a:p>
          <a:p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Preparation of integrated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business / operational management model</a:t>
            </a: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200" b="1" i="1" dirty="0" smtClean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39E1C-FDF6-479A-AC50-BE296344097F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		Road maps</a:t>
            </a:r>
            <a:endParaRPr lang="en-US" b="1" dirty="0" smtClean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8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3.1</a:t>
            </a:r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Study site selection</a:t>
            </a:r>
            <a:endParaRPr lang="en-US" sz="2800" b="1" dirty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The initial idea was to assess one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WSW per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cascade per </a:t>
            </a:r>
            <a:r>
              <a:rPr lang="en-US" sz="2400" b="1" dirty="0" err="1" smtClean="0">
                <a:latin typeface="Calibri" pitchFamily="34" charset="0"/>
                <a:cs typeface="Times New Roman" pitchFamily="18" charset="0"/>
              </a:rPr>
              <a:t>Wereda</a:t>
            </a:r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However, it was realized that critical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lessons will be learnt and major development and management inputs generated only if the entire WSWs within a cascade are investigated, evaluated and monitored as a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unit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(instead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of one WSW per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cascade)</a:t>
            </a: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Accordingly:</a:t>
            </a: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Detailed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monitoring and investigation 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will be carried out on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the entire WSW in two 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cascades;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and </a:t>
            </a:r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Lightly study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rest.</a:t>
            </a:r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endParaRPr lang="en-US" sz="16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200" b="1" i="1" dirty="0" smtClean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27511"/>
              </p:ext>
            </p:extLst>
          </p:nvPr>
        </p:nvGraphicFramePr>
        <p:xfrm>
          <a:off x="457200" y="4343400"/>
          <a:ext cx="81534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467100"/>
                <a:gridCol w="2038350"/>
                <a:gridCol w="2038350"/>
              </a:tblGrid>
              <a:tr h="33927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endParaRPr lang="en-US" sz="2000" b="1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Investigation category</a:t>
                      </a:r>
                      <a:endParaRPr lang="en-US" sz="2000" b="1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 site</a:t>
                      </a:r>
                      <a:endParaRPr lang="en-US" sz="2000" b="1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Wereda</a:t>
                      </a:r>
                      <a:endParaRPr lang="en-US" sz="2000" b="1" dirty="0">
                        <a:solidFill>
                          <a:srgbClr val="0033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3927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Detailed investigation cascades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Tabiadora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Gulina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39272">
                <a:tc>
                  <a:txBody>
                    <a:bodyPr/>
                    <a:lstStyle/>
                    <a:p>
                      <a:endParaRPr lang="en-US" sz="2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Wokri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Ede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Yalo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3927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Light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investigation cascades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Duba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Ewa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39272">
                <a:tc>
                  <a:txBody>
                    <a:bodyPr/>
                    <a:lstStyle/>
                    <a:p>
                      <a:endParaRPr lang="en-US" sz="2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Shakayboru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Chifra</a:t>
                      </a:r>
                      <a:endParaRPr lang="en-US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39272">
                <a:tc>
                  <a:txBody>
                    <a:bodyPr/>
                    <a:lstStyle/>
                    <a:p>
                      <a:endParaRPr lang="en-US" sz="2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Leikora</a:t>
                      </a:r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Awra</a:t>
                      </a:r>
                      <a:endParaRPr lang="en-US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6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39E1C-FDF6-479A-AC50-BE296344097F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3.2</a:t>
            </a:r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  <a:hlinkClick r:id="rId3" action="ppaction://hlinkfile"/>
              </a:rPr>
              <a:t>Initial road map</a:t>
            </a:r>
            <a:endParaRPr lang="en-US" sz="2800" b="1" dirty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Intensive field work and investigation by MU team in collaboration with </a:t>
            </a: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SU and </a:t>
            </a:r>
            <a:r>
              <a:rPr lang="en-US" sz="2400" b="1" dirty="0" err="1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Wereda</a:t>
            </a: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 partners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Installation of state-of-the-art hydrological and sediment monitoring equipment (Mini Divers, turbidity meters, groundwater monitoring divers)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Social and institutional dynamics interviews/FGD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Evaluation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of the government’s willingness/capacity and the technical capacity gaps of experts in implementation and operation of WSW</a:t>
            </a:r>
          </a:p>
          <a:p>
            <a:endParaRPr lang="en-US" sz="16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200" b="1" i="1" dirty="0" smtClean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39E1C-FDF6-479A-AC50-BE296344097F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3.3</a:t>
            </a:r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Revised </a:t>
            </a:r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road map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Revised road map (Plan B) is now prepared due to the following two reasons.</a:t>
            </a:r>
          </a:p>
          <a:p>
            <a:pPr lvl="0"/>
            <a:endParaRPr lang="en-US" sz="2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3.3.1</a:t>
            </a: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	Recommended additional activities after reconnaissance </a:t>
            </a: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	mission</a:t>
            </a:r>
            <a:endParaRPr lang="en-US" sz="2400" b="1" dirty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Recommended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additional activities and inputs identified after the reconnaissance mission</a:t>
            </a:r>
            <a:endParaRPr lang="en-US" sz="16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US" sz="16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US" sz="16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16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200" b="1" i="1" dirty="0" smtClean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535724"/>
              </p:ext>
            </p:extLst>
          </p:nvPr>
        </p:nvGraphicFramePr>
        <p:xfrm>
          <a:off x="0" y="2971800"/>
          <a:ext cx="8915400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486400"/>
                <a:gridCol w="990600"/>
                <a:gridCol w="1143000"/>
                <a:gridCol w="838200"/>
              </a:tblGrid>
              <a:tr h="4660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  <a:endParaRPr lang="en-US" sz="16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Activity</a:t>
                      </a:r>
                      <a:endParaRPr lang="en-US" sz="16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New</a:t>
                      </a:r>
                      <a:endParaRPr lang="en-US" sz="16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Additional</a:t>
                      </a:r>
                      <a:endParaRPr lang="en-US" sz="16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Module</a:t>
                      </a:r>
                      <a:endParaRPr lang="en-US" sz="16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0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Assessment of volume of captured flood, soil moisture. ET and biomass using WAPOR and RS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0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Delineation of area rehabilitated by the WSW cascades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0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Soil moisture monitoring using soil moisture probes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0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Cross sectional surveying of the river at the selected hydrological and sediment monitoring locations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0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Detailed hydrogeological and geophysical investigation using resistivity meter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0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Increased drilling cost due to increased depth of groundwater table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0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Groundwater monitoring well drilling supervision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5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39E1C-FDF6-479A-AC50-BE296344097F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3.3.2</a:t>
            </a: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	Recommended changes due to </a:t>
            </a: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COVID </a:t>
            </a:r>
            <a:r>
              <a:rPr lang="en-US" sz="24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19 </a:t>
            </a:r>
            <a:r>
              <a:rPr lang="en-US" sz="24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crisis</a:t>
            </a:r>
            <a:endParaRPr lang="en-US" sz="2400" b="1" dirty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Major challenges due to COVID: 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Delay in the import of automatic monitoring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equipments</a:t>
            </a:r>
            <a:endParaRPr lang="en-US" sz="20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Travel restriction of MU team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Installation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of automatic data monitoring </a:t>
            </a:r>
            <a:r>
              <a:rPr lang="en-US" sz="20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equipments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as well as fieldwork by the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MU team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practically impossible for the last six months</a:t>
            </a:r>
            <a:endParaRPr lang="en-US" sz="20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US" sz="24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Proposed adaptive strategy approach: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Adaptive and responsive technical proposal and data collection checklist prepared for each module (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Will be presented later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Increase the role of local partners (SU and </a:t>
            </a:r>
            <a:r>
              <a:rPr lang="en-US" sz="20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Wereda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experts) in field data collection and ground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truthing</a:t>
            </a:r>
            <a:endParaRPr lang="en-US" sz="20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Water </a:t>
            </a:r>
            <a:r>
              <a:rPr lang="en-US" sz="20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balance modelling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using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WetSpass</a:t>
            </a:r>
            <a:r>
              <a:rPr lang="en-US" sz="20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and MODFLOW to understand </a:t>
            </a:r>
            <a:r>
              <a:rPr lang="en-US" sz="20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the hydrology (runoff, AET and groundwater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recharge)</a:t>
            </a:r>
            <a:endParaRPr lang="en-US" sz="2000" b="1" dirty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Role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of the MU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team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members will change – with less time in field data collection, yet more time in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supervision, quality control, sourcing of modelling data and desk work</a:t>
            </a:r>
          </a:p>
          <a:p>
            <a:pPr lvl="0"/>
            <a:endParaRPr lang="en-US" sz="24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US" sz="2400" b="1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lvl="0"/>
            <a:endParaRPr lang="en-US" sz="16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200" b="1" i="1" dirty="0" smtClean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939E1C-FDF6-479A-AC50-BE296344097F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4		Way forward</a:t>
            </a:r>
            <a:endParaRPr lang="en-US" b="1" dirty="0" smtClean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.1</a:t>
            </a:r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Additional </a:t>
            </a:r>
            <a:r>
              <a:rPr lang="en-US" sz="2800" b="1" dirty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human </a:t>
            </a:r>
            <a:r>
              <a:rPr lang="en-US" sz="2800" b="1" dirty="0" smtClean="0">
                <a:solidFill>
                  <a:srgbClr val="0033CC"/>
                </a:solidFill>
                <a:latin typeface="Calibri" pitchFamily="34" charset="0"/>
                <a:cs typeface="Times New Roman" pitchFamily="18" charset="0"/>
              </a:rPr>
              <a:t>resource/responsibility</a:t>
            </a:r>
            <a:endParaRPr lang="en-US" sz="2800" b="1" dirty="0">
              <a:solidFill>
                <a:srgbClr val="0033CC"/>
              </a:solidFill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endParaRPr lang="en-US" sz="16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24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200" b="1" i="1" dirty="0" smtClean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575987"/>
              </p:ext>
            </p:extLst>
          </p:nvPr>
        </p:nvGraphicFramePr>
        <p:xfrm>
          <a:off x="152400" y="1143000"/>
          <a:ext cx="8839201" cy="5600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47"/>
                <a:gridCol w="743484"/>
                <a:gridCol w="1891469"/>
                <a:gridCol w="5791201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No.</a:t>
                      </a:r>
                      <a:endParaRPr lang="en-US" sz="1400" b="1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Organization</a:t>
                      </a:r>
                      <a:endParaRPr lang="en-US" sz="1400" b="1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Required persons</a:t>
                      </a:r>
                      <a:endParaRPr lang="en-US" sz="1400" b="1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Responsibility</a:t>
                      </a:r>
                      <a:endParaRPr lang="en-US" sz="1400" b="1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MetaMeta Addis Ababa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WAPOR and RS specialist (Moti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Gemechu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Assessment of volume of captured flood, soil moisture. ET and biomass using WAPOR and RS – dekadal analysis over 10 year period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Delineation of area rehabilitated by the WSW cascades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Sourcing of data for modelling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Semera University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Experts: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Hydraulic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Engineer,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Hailemariame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Mengistu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Doko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Hydrogeologist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Hindeya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Gebru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Socio-economist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Mohammed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Adem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Ali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Coordinate the installation of data monitoring equipments under the supervision of the MU focal persons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Download/collect data from monitoring equipments under the supervision of the MU focal persons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Carry out scientific data collection under the supervision of MU focal persons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Collect relevant secondary data from regional stakeholders in consultation with MU focal persons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Supervise the collection of primary data by local “army of foot soldier” based on the prepared checklist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Collect field data under module 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Contribute to the final reporting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Study Weredas 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Focal persons: 1 focal person and 1 expert per Wereda (For 5 Weredas)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Coordinate the installation of data monitoring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equipments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with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Semera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University focal persons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Coordinate the guarding of installed monitoring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equipments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Collect primary data based on the prepared checklist under the supervision of MU and SU focal persons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1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3895</TotalTime>
  <Words>492</Words>
  <Application>Microsoft Office PowerPoint</Application>
  <PresentationFormat>On-screen Show (4:3)</PresentationFormat>
  <Paragraphs>259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Jushua</cp:lastModifiedBy>
  <cp:revision>251</cp:revision>
  <dcterms:created xsi:type="dcterms:W3CDTF">2010-03-21T17:32:41Z</dcterms:created>
  <dcterms:modified xsi:type="dcterms:W3CDTF">2020-09-02T05:14:45Z</dcterms:modified>
</cp:coreProperties>
</file>