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309" r:id="rId2"/>
    <p:sldId id="376" r:id="rId3"/>
    <p:sldId id="390" r:id="rId4"/>
    <p:sldId id="391" r:id="rId5"/>
    <p:sldId id="392" r:id="rId6"/>
    <p:sldId id="393" r:id="rId7"/>
    <p:sldId id="381" r:id="rId8"/>
    <p:sldId id="394" r:id="rId9"/>
    <p:sldId id="388" r:id="rId10"/>
    <p:sldId id="3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99"/>
    <a:srgbClr val="009900"/>
    <a:srgbClr val="000099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17" autoAdjust="0"/>
  </p:normalViewPr>
  <p:slideViewPr>
    <p:cSldViewPr>
      <p:cViewPr>
        <p:scale>
          <a:sx n="66" d="100"/>
          <a:sy n="66" d="100"/>
        </p:scale>
        <p:origin x="-193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09DBE4-C5FF-498D-AF4E-A8D09FA4D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28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24BBD-14B2-49E3-B1D3-B800C5D867A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On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5F3D0-96BA-431A-AAF3-E5189FD5147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On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5F3D0-96BA-431A-AAF3-E5189FD5147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5E4B4-FA33-4CFE-8F56-E1B2F5122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CCE2-87F5-4828-9987-81387768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AC56A-88D6-4412-A0B2-6F5360102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25805-4391-4AD1-B3E5-F0E46577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F6E9-43CB-4548-A86F-440CB467B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4D535-D935-4D08-BE58-B7F69B2F1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3BC3-B331-4FC7-974C-C6FE6A5B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168A-65B5-49B5-9E57-09184C0FC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9A21-F21B-419F-A316-E422C3BB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E5E6E-F55A-4215-AEEB-9C4E02BC0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D4E0-56AE-46D3-97E5-8BB02F824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91D46F9-CAB4-4241-9AE0-CD36035E7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4959" t="20285" r="70313" b="70833"/>
          <a:stretch>
            <a:fillRect/>
          </a:stretch>
        </p:blipFill>
        <p:spPr bwMode="auto">
          <a:xfrm>
            <a:off x="133350" y="39688"/>
            <a:ext cx="3448049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632700" cy="1801813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en-US" sz="3600" b="1" dirty="0">
                <a:solidFill>
                  <a:srgbClr val="0033CC"/>
                </a:solidFill>
                <a:latin typeface="Calibri" pitchFamily="34" charset="0"/>
                <a:cs typeface="Tahoma" pitchFamily="34" charset="0"/>
              </a:rPr>
              <a:t>Overview of the</a:t>
            </a:r>
            <a:endParaRPr lang="en-US" sz="3600" dirty="0" smtClean="0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715000"/>
            <a:ext cx="7239000" cy="1000121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Gebrerufael &amp; Hindeya</a:t>
            </a:r>
          </a:p>
          <a:p>
            <a:pPr eaLnBrk="1" hangingPunct="1"/>
            <a:r>
              <a:rPr lang="en-US" sz="2400" b="1" dirty="0" smtClean="0">
                <a:solidFill>
                  <a:srgbClr val="CC0099"/>
                </a:solidFill>
                <a:latin typeface="Calibri" pitchFamily="34" charset="0"/>
              </a:rPr>
              <a:t>Mekelle –Samera University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7975" y="1524000"/>
            <a:ext cx="86836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2800" b="1" dirty="0">
                <a:solidFill>
                  <a:srgbClr val="339966"/>
                </a:solidFill>
                <a:latin typeface="Tahoma" pitchFamily="34" charset="0"/>
              </a:rPr>
              <a:t/>
            </a:r>
            <a:br>
              <a:rPr lang="en-GB" sz="2800" b="1" dirty="0">
                <a:solidFill>
                  <a:srgbClr val="339966"/>
                </a:solidFill>
                <a:latin typeface="Tahoma" pitchFamily="34" charset="0"/>
              </a:rPr>
            </a:br>
            <a:endParaRPr lang="en-GB" sz="3600" b="1" dirty="0">
              <a:solidFill>
                <a:srgbClr val="339966"/>
              </a:solidFill>
              <a:latin typeface="Tahoma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libri"/>
                <a:ea typeface="Calibri"/>
                <a:cs typeface="Times New Roman"/>
              </a:rPr>
              <a:t>Establishment of long-term groundwater level monitoring site (Module 2)</a:t>
            </a:r>
            <a:endParaRPr lang="en-US" sz="2400" dirty="0">
              <a:latin typeface="Calibri"/>
              <a:ea typeface="Times New Roman"/>
              <a:cs typeface="Times New Roman"/>
            </a:endParaRPr>
          </a:p>
          <a:p>
            <a:pPr algn="ctr"/>
            <a:endParaRPr lang="en-US" sz="2800" b="1" dirty="0" smtClean="0">
              <a:solidFill>
                <a:srgbClr val="0033CC"/>
              </a:solidFill>
              <a:latin typeface="Calibri" pitchFamily="34" charset="0"/>
              <a:cs typeface="Tahoma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Calibri" pitchFamily="34" charset="0"/>
                <a:cs typeface="Tahoma" pitchFamily="34" charset="0"/>
              </a:rPr>
              <a:t>08 September 2020</a:t>
            </a:r>
          </a:p>
        </p:txBody>
      </p:sp>
      <p:sp>
        <p:nvSpPr>
          <p:cNvPr id="45058" name="AutoShape 2" descr="Image result for MetaMet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28600"/>
            <a:ext cx="3838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hteck 11"/>
          <p:cNvSpPr>
            <a:spLocks noChangeArrowheads="1"/>
          </p:cNvSpPr>
          <p:nvPr/>
        </p:nvSpPr>
        <p:spPr bwMode="auto">
          <a:xfrm>
            <a:off x="2133600" y="4430713"/>
            <a:ext cx="487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FSW in Afar, Ethiopia (GIZ SDR ASAL)</a:t>
            </a:r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209800" y="0"/>
            <a:ext cx="43434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  <a:latin typeface="Calibri" pitchFamily="34" charset="0"/>
              </a:rPr>
              <a:t>THANK YOU!!!!</a:t>
            </a:r>
            <a:endParaRPr lang="en-US" sz="3200" b="1" dirty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9" name="Picture 8" descr="F:\PhD_Study\Refined_Ddata\Field trip_data\Stephan_Vist\IMG_28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990600"/>
            <a:ext cx="66675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39E1C-FDF6-479A-AC50-BE296344097F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1		Objectives</a:t>
            </a:r>
            <a:endParaRPr lang="en-US" sz="2400" b="1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To establish long </a:t>
            </a:r>
            <a:r>
              <a:rPr lang="en-GB" sz="2400" b="1" dirty="0">
                <a:latin typeface="Calibri" pitchFamily="34" charset="0"/>
                <a:cs typeface="Times New Roman" pitchFamily="18" charset="0"/>
              </a:rPr>
              <a:t>term groundwater level monitoring site </a:t>
            </a:r>
            <a:endParaRPr lang="en-GB" sz="2400" b="1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b="1" dirty="0" smtClean="0"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to </a:t>
            </a:r>
            <a:r>
              <a:rPr lang="en-GB" sz="2400" b="1" dirty="0">
                <a:latin typeface="Calibri" pitchFamily="34" charset="0"/>
                <a:cs typeface="Times New Roman" pitchFamily="18" charset="0"/>
              </a:rPr>
              <a:t>evaluate WSW role on groundwater recharge</a:t>
            </a: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  to </a:t>
            </a:r>
            <a:r>
              <a:rPr lang="en-GB" sz="2400" b="1" dirty="0">
                <a:latin typeface="Calibri" pitchFamily="34" charset="0"/>
                <a:cs typeface="Times New Roman" pitchFamily="18" charset="0"/>
              </a:rPr>
              <a:t>assess the performance of the </a:t>
            </a: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WSW </a:t>
            </a:r>
            <a:r>
              <a:rPr lang="en-GB" sz="2400" b="1" dirty="0">
                <a:latin typeface="Calibri" pitchFamily="34" charset="0"/>
                <a:cs typeface="Times New Roman" pitchFamily="18" charset="0"/>
              </a:rPr>
              <a:t>for long-term </a:t>
            </a:r>
            <a:r>
              <a:rPr lang="en-GB" sz="2400" b="1" dirty="0" smtClean="0">
                <a:latin typeface="Calibri" pitchFamily="34" charset="0"/>
                <a:cs typeface="Times New Roman" pitchFamily="18" charset="0"/>
              </a:rPr>
              <a:t>operation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400" b="1" dirty="0">
              <a:latin typeface="Calibri" pitchFamily="34" charset="0"/>
              <a:cs typeface="Times New Roman" pitchFamily="18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GB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2 Deliverables</a:t>
            </a:r>
            <a:endParaRPr lang="en-US" sz="2800" b="1" dirty="0">
              <a:solidFill>
                <a:srgbClr val="0033CC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r>
              <a:rPr lang="en-GB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Calibrated WetSpass model in collaboration with module 1 team </a:t>
            </a:r>
            <a:endParaRPr lang="en-GB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standard report indicating the activities and </a:t>
            </a:r>
            <a:r>
              <a:rPr lang="en-GB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results</a:t>
            </a:r>
          </a:p>
          <a:p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Established long-term monitoring site for groundwater level</a:t>
            </a:r>
          </a:p>
          <a:p>
            <a:pPr marL="0" lvl="0" indent="0">
              <a:buNone/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dirty="0">
              <a:latin typeface="Calibri" pitchFamily="34" charset="0"/>
              <a:cs typeface="Times New Roman" pitchFamily="18" charset="0"/>
            </a:endParaRPr>
          </a:p>
          <a:p>
            <a:pPr marL="742950" lvl="2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b="1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Calibri" pitchFamily="34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 lvl="1"/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200" b="1" i="1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3.    Questions</a:t>
            </a:r>
            <a:endParaRPr lang="en-US" sz="3200" b="1" dirty="0">
              <a:solidFill>
                <a:srgbClr val="0033CC"/>
              </a:solidFill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pPr lvl="0" algn="just"/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How are the water spreading weirs affecting the groundwater recharge? </a:t>
            </a:r>
            <a:endParaRPr lang="en-GB" sz="24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How is the deposited sediment in the vicinity of the WSW affect the groundwater recharge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?</a:t>
            </a:r>
          </a:p>
          <a:p>
            <a:pPr marL="0" lvl="0" indent="0" algn="just">
              <a:buNone/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What is the magnitude of the groundwater level fluctuation during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no flood and flood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season?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25805-4391-4AD1-B3E5-F0E46577F9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219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4. Approach/Methodology</a:t>
            </a:r>
            <a:endParaRPr lang="en-US" sz="3200" b="1" dirty="0">
              <a:solidFill>
                <a:srgbClr val="0033CC"/>
              </a:solidFill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30496" cy="5486400"/>
          </a:xfrm>
        </p:spPr>
        <p:txBody>
          <a:bodyPr/>
          <a:lstStyle/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Proposed </a:t>
            </a:r>
            <a:r>
              <a:rPr lang="en-GB" sz="24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methodologies/activities 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 u="sng" dirty="0">
                <a:latin typeface="Calibri" pitchFamily="34" charset="0"/>
                <a:cs typeface="Times New Roman" pitchFamily="18" charset="0"/>
              </a:rPr>
              <a:t>T</a:t>
            </a:r>
            <a:r>
              <a:rPr lang="en-GB" sz="2400" b="1" u="sng" dirty="0" smtClean="0">
                <a:latin typeface="Calibri" pitchFamily="34" charset="0"/>
                <a:cs typeface="Times New Roman" pitchFamily="18" charset="0"/>
              </a:rPr>
              <a:t>he first and best option </a:t>
            </a:r>
            <a:endParaRPr lang="en-GB" sz="2400" b="1" u="sng" dirty="0"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hydrogeological and geophysical study to select observation well sites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libri" pitchFamily="34" charset="0"/>
                <a:cs typeface="Times New Roman" pitchFamily="18" charset="0"/>
              </a:rPr>
              <a:t>determine drilling method (Manual or Machine)  and recruiting drilling crew </a:t>
            </a:r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Set up and </a:t>
            </a: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implement long term groundwater level monitoring site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GB" sz="2000" b="1" dirty="0" smtClean="0">
              <a:latin typeface="Calibri" pitchFamily="34" charset="0"/>
              <a:cs typeface="Times New Roman" pitchFamily="18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400" b="1" u="sng" dirty="0">
                <a:latin typeface="Calibri" pitchFamily="34" charset="0"/>
                <a:cs typeface="Times New Roman" pitchFamily="18" charset="0"/>
              </a:rPr>
              <a:t>Optimal Methodology under COVID 19 travel restrictions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Set </a:t>
            </a:r>
            <a:r>
              <a:rPr lang="en-GB" sz="2000" b="1" dirty="0">
                <a:latin typeface="Calibri" pitchFamily="34" charset="0"/>
                <a:cs typeface="Times New Roman" pitchFamily="18" charset="0"/>
              </a:rPr>
              <a:t>up distributed water </a:t>
            </a: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balance WetSpass  </a:t>
            </a:r>
            <a:r>
              <a:rPr lang="en-GB" sz="2000" b="1" dirty="0">
                <a:latin typeface="Calibri" pitchFamily="34" charset="0"/>
                <a:cs typeface="Times New Roman" pitchFamily="18" charset="0"/>
              </a:rPr>
              <a:t>model (AET, Runoff, Recharge</a:t>
            </a: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Calibri" pitchFamily="34" charset="0"/>
                <a:cs typeface="Times New Roman" pitchFamily="18" charset="0"/>
              </a:rPr>
              <a:t>data collection and input preparations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Setup and calibrate the model</a:t>
            </a:r>
            <a:endParaRPr lang="en-US" sz="20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25805-4391-4AD1-B3E5-F0E46577F9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265238"/>
          </a:xfrm>
        </p:spPr>
        <p:txBody>
          <a:bodyPr/>
          <a:lstStyle/>
          <a:p>
            <a:r>
              <a:rPr lang="en-US" sz="3200" b="1" dirty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How supervision and quality control will be </a:t>
            </a:r>
            <a:r>
              <a:rPr lang="en-US" sz="3200" b="1" dirty="0" smtClean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maintained?</a:t>
            </a:r>
            <a:endParaRPr lang="en-US" sz="3200" b="1" dirty="0">
              <a:solidFill>
                <a:srgbClr val="0033CC"/>
              </a:solidFill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Data collection will be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done via local partners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based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on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checklist prepared 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by the Mekelle and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Samara University 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focal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persons under close supervision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Data quality check will be done via regular communication and data sharing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25805-4391-4AD1-B3E5-F0E46577F9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85"/>
            <a:ext cx="9067800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Data requirement for the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Soil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map ( if exist , unless taking  soil samples for texture analysis to verify FAO soil map )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Topography Slope( from DEM)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Land use (Summer </a:t>
            </a:r>
            <a:r>
              <a:rPr lang="en-US" sz="24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and winter) </a:t>
            </a:r>
            <a:r>
              <a:rPr lang="en-US" sz="24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image </a:t>
            </a:r>
            <a:r>
              <a:rPr lang="en-US" sz="24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classification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Temperature (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summer and winter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 near by stations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Precipitation (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summer and winter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 near by stations 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Wind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speed (summer and winter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 nearby stations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PET (Summer and Winter) from CROPWAT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Groundwater depth (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summer and winter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 from near by drilled borehole 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25805-4391-4AD1-B3E5-F0E46577F9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914400" lvl="1" indent="-514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AutoNum type="arabicPlain" startAt="3"/>
              <a:defRPr/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Study site </a:t>
            </a:r>
          </a:p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 Proposed study site for detail investigation is at </a:t>
            </a:r>
            <a:r>
              <a:rPr lang="en-GB" sz="2400" b="1" dirty="0">
                <a:latin typeface="Calibri" pitchFamily="34" charset="0"/>
                <a:cs typeface="Times New Roman" pitchFamily="18" charset="0"/>
              </a:rPr>
              <a:t>Gulina</a:t>
            </a: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criteria for selection groundwater monitoring site </a:t>
            </a:r>
            <a:endParaRPr lang="en-US" sz="2400" b="1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Shallow water table depth (18-20 meters from  ground)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Favorable topography and availability of water bearing formation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Potential for recharging flood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Workability and practicality for drilling activity based on this Golina is  selected for detail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investigation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Calibri" pitchFamily="34" charset="0"/>
              <a:cs typeface="Times New Roman" pitchFamily="18" charset="0"/>
            </a:endParaRPr>
          </a:p>
          <a:p>
            <a:pPr lvl="1"/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 lvl="1"/>
            <a:endParaRPr lang="en-US" sz="2000" b="1" dirty="0" smtClean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200" b="1" i="1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39E1C-FDF6-479A-AC50-BE296344097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38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CC"/>
                </a:solidFill>
                <a:latin typeface="Calibri" pitchFamily="34" charset="0"/>
                <a:ea typeface="+mn-ea"/>
                <a:cs typeface="Times New Roman" pitchFamily="18" charset="0"/>
              </a:rPr>
              <a:t>Analysis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Preparation of input thematic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layers ( time consuming)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Meteorological 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Land‑use/land cover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Soil texture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Groundwater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depth( static water level during drilling)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Topography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slope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Impute  quality matters for the modeling  result</a:t>
            </a:r>
            <a:endParaRPr lang="en-US" sz="2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25805-4391-4AD1-B3E5-F0E46577F9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" y="0"/>
            <a:ext cx="9144000" cy="63976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Overview </a:t>
            </a:r>
            <a:r>
              <a:rPr lang="en-US" sz="2800" b="1" dirty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of WetSpass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2000" b="1" dirty="0">
                <a:latin typeface="Calibri" pitchFamily="34" charset="0"/>
                <a:cs typeface="Times New Roman" pitchFamily="18" charset="0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248400"/>
          </a:xfrm>
        </p:spPr>
        <p:txBody>
          <a:bodyPr/>
          <a:lstStyle/>
          <a:p>
            <a:r>
              <a:rPr lang="en-US" sz="2400" b="1" u="sng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WetSpass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is an acronym for </a:t>
            </a:r>
            <a:r>
              <a:rPr lang="en-US" sz="2400" b="1" u="sng" dirty="0">
                <a:latin typeface="Calibri" pitchFamily="34" charset="0"/>
                <a:cs typeface="Times New Roman" pitchFamily="18" charset="0"/>
              </a:rPr>
              <a:t>Water and Energy Transfer between Soil, Plants and Atmosphere under quasi Steady State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t="1168"/>
          <a:stretch>
            <a:fillRect/>
          </a:stretch>
        </p:blipFill>
        <p:spPr bwMode="auto">
          <a:xfrm>
            <a:off x="6553200" y="1600200"/>
            <a:ext cx="2285999" cy="207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" y="1717969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Inputs for the  WetSpass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10358"/>
              </p:ext>
            </p:extLst>
          </p:nvPr>
        </p:nvGraphicFramePr>
        <p:xfrm>
          <a:off x="0" y="2285998"/>
          <a:ext cx="5334000" cy="4298444"/>
        </p:xfrm>
        <a:graphic>
          <a:graphicData uri="http://schemas.openxmlformats.org/drawingml/2006/table">
            <a:tbl>
              <a:tblPr/>
              <a:tblGrid>
                <a:gridCol w="2750343"/>
                <a:gridCol w="2583657"/>
              </a:tblGrid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Grid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files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Tables(dbf)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Soil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-Soil parameter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-Runoff coefficient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-Landuse parameter(summer and winter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Topography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Slope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Landuse(Summer and winter)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Temperature(summer and winter)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Precipitation( summer and winter)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PET(Summer and Winter)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Wind speed (summer and winter)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Groundwater depth( summer and winter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/>
          <a:srcRect b="15391"/>
          <a:stretch/>
        </p:blipFill>
        <p:spPr bwMode="auto">
          <a:xfrm>
            <a:off x="2719086" y="4921170"/>
            <a:ext cx="6487850" cy="193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539074" y="4191000"/>
            <a:ext cx="3300125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WetSpass output</a:t>
            </a:r>
          </a:p>
        </p:txBody>
      </p:sp>
    </p:spTree>
    <p:extLst>
      <p:ext uri="{BB962C8B-B14F-4D97-AF65-F5344CB8AC3E}">
        <p14:creationId xmlns:p14="http://schemas.microsoft.com/office/powerpoint/2010/main" val="3459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</TotalTime>
  <Words>421</Words>
  <Application>Microsoft Office PowerPoint</Application>
  <PresentationFormat>On-screen Show (4:3)</PresentationFormat>
  <Paragraphs>112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Overview of the</vt:lpstr>
      <vt:lpstr>PowerPoint Presentation</vt:lpstr>
      <vt:lpstr>3.    Questions</vt:lpstr>
      <vt:lpstr>4. Approach/Methodology</vt:lpstr>
      <vt:lpstr>How supervision and quality control will be maintained?</vt:lpstr>
      <vt:lpstr>Data requirement for the modeling</vt:lpstr>
      <vt:lpstr>PowerPoint Presentation</vt:lpstr>
      <vt:lpstr>Analysis </vt:lpstr>
      <vt:lpstr> Overview of WetSpass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279</cp:revision>
  <dcterms:created xsi:type="dcterms:W3CDTF">2010-03-21T17:32:41Z</dcterms:created>
  <dcterms:modified xsi:type="dcterms:W3CDTF">2020-09-03T13:07:40Z</dcterms:modified>
</cp:coreProperties>
</file>