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9" r:id="rId2"/>
    <p:sldId id="259" r:id="rId3"/>
    <p:sldId id="264" r:id="rId4"/>
    <p:sldId id="262" r:id="rId5"/>
    <p:sldId id="268" r:id="rId6"/>
    <p:sldId id="260" r:id="rId7"/>
    <p:sldId id="285" r:id="rId8"/>
    <p:sldId id="270" r:id="rId9"/>
    <p:sldId id="271" r:id="rId10"/>
    <p:sldId id="289" r:id="rId11"/>
    <p:sldId id="290" r:id="rId12"/>
    <p:sldId id="286" r:id="rId13"/>
    <p:sldId id="287" r:id="rId14"/>
    <p:sldId id="288" r:id="rId15"/>
    <p:sldId id="291" r:id="rId16"/>
    <p:sldId id="283" r:id="rId17"/>
    <p:sldId id="284" r:id="rId18"/>
    <p:sldId id="292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E6124"/>
    <a:srgbClr val="0B66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he\Desktop\Tsii%20xl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dLbls>
          <c:showVal val="1"/>
        </c:dLbls>
        <c:overlap val="-25"/>
        <c:axId val="79878016"/>
        <c:axId val="79999360"/>
      </c:barChart>
      <c:catAx>
        <c:axId val="79878016"/>
        <c:scaling>
          <c:orientation val="minMax"/>
        </c:scaling>
        <c:axPos val="b"/>
        <c:majorTickMark val="none"/>
        <c:tickLblPos val="nextTo"/>
        <c:crossAx val="79999360"/>
        <c:crosses val="autoZero"/>
        <c:auto val="1"/>
        <c:lblAlgn val="ctr"/>
        <c:lblOffset val="100"/>
      </c:catAx>
      <c:valAx>
        <c:axId val="79999360"/>
        <c:scaling>
          <c:orientation val="minMax"/>
        </c:scaling>
        <c:delete val="1"/>
        <c:axPos val="l"/>
        <c:numFmt formatCode="0.0" sourceLinked="1"/>
        <c:tickLblPos val="none"/>
        <c:crossAx val="79878016"/>
        <c:crosses val="autoZero"/>
        <c:crossBetween val="between"/>
      </c:valAx>
    </c:plotArea>
    <c:legend>
      <c:legendPos val="t"/>
      <c:layout/>
    </c:legend>
    <c:plotVisOnly val="1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799616" cy="300445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CE036-46E6-46C4-BAEF-9058848F342C}" type="datetimeFigureOut">
              <a:rPr lang="en-GB" smtClean="0"/>
              <a:pPr/>
              <a:t>13/03/2014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90788-6738-4DCC-B50E-40C6014C49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027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247274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5924" y="252779"/>
            <a:ext cx="7772400" cy="1037526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693" y="6011574"/>
            <a:ext cx="1135715" cy="350488"/>
          </a:xfrm>
          <a:prstGeom prst="rect">
            <a:avLst/>
          </a:prstGeom>
        </p:spPr>
      </p:pic>
      <p:pic>
        <p:nvPicPr>
          <p:cNvPr id="11" name="Afbeelding 10" descr="UNESCO-IHElargejpg.jp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79203" y="6050647"/>
            <a:ext cx="1544279" cy="363794"/>
          </a:xfrm>
          <a:prstGeom prst="rect">
            <a:avLst/>
          </a:prstGeom>
        </p:spPr>
      </p:pic>
      <p:pic>
        <p:nvPicPr>
          <p:cNvPr id="12" name="Afbeelding 11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8865" y="5932591"/>
            <a:ext cx="934679" cy="58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LogoRain"/>
          <p:cNvPicPr/>
          <p:nvPr userDrawn="1"/>
        </p:nvPicPr>
        <p:blipFill>
          <a:blip r:embed="rId5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659733" y="5981960"/>
            <a:ext cx="1888408" cy="38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 descr="Eritrea_sheeb_local_org.JPG"/>
          <p:cNvPicPr>
            <a:picLocks noChangeAspect="1"/>
          </p:cNvPicPr>
          <p:nvPr userDrawn="1"/>
        </p:nvPicPr>
        <p:blipFill>
          <a:blip r:embed="rId6" cstate="print"/>
          <a:srcRect l="2338" t="29207" b="26410"/>
          <a:stretch>
            <a:fillRect/>
          </a:stretch>
        </p:blipFill>
        <p:spPr>
          <a:xfrm>
            <a:off x="0" y="2472744"/>
            <a:ext cx="9144000" cy="311668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665141" y="1403797"/>
            <a:ext cx="7772400" cy="643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Subtitle, Date, Presenter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41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014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835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365126"/>
            <a:ext cx="760005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847851"/>
            <a:ext cx="7600051" cy="4351338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85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200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856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634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211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178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915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15F1-D052-46DD-995A-F8F16752AA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64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A1. Introduction to IWRM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15F1-D052-46DD-995A-F8F16752AA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0765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0"/>
            <a:ext cx="7600051" cy="8098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Sediment removal and newly constructed</a:t>
            </a:r>
            <a:endParaRPr lang="en-US" dirty="0"/>
          </a:p>
        </p:txBody>
      </p:sp>
      <p:pic>
        <p:nvPicPr>
          <p:cNvPr id="4" name="Picture 2" descr="D:\Thesis 2\Pictures2\SAM_2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599" y="871259"/>
            <a:ext cx="4181302" cy="3047598"/>
          </a:xfrm>
          <a:prstGeom prst="rect">
            <a:avLst/>
          </a:prstGeom>
          <a:noFill/>
        </p:spPr>
      </p:pic>
      <p:pic>
        <p:nvPicPr>
          <p:cNvPr id="5" name="Picture 5" descr="D:\Thesis 2\Pictures\20131120_104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583" y="2808515"/>
            <a:ext cx="3827418" cy="3553096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329646" y="1267097"/>
            <a:ext cx="3657600" cy="849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Sediment removal from protected wells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62594" y="4781006"/>
            <a:ext cx="4127863" cy="836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Newly constructed well due to failure of previous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1"/>
            <a:ext cx="7600051" cy="757646"/>
          </a:xfrm>
        </p:spPr>
        <p:txBody>
          <a:bodyPr/>
          <a:lstStyle/>
          <a:p>
            <a:r>
              <a:rPr lang="en-GB" dirty="0" smtClean="0"/>
              <a:t>River flow and extraction of water from it</a:t>
            </a:r>
            <a:endParaRPr lang="en-US" dirty="0"/>
          </a:p>
        </p:txBody>
      </p:sp>
      <p:pic>
        <p:nvPicPr>
          <p:cNvPr id="4" name="Picture 4" descr="D:\Thesis 2\Pictures\SAM_2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785" y="703289"/>
            <a:ext cx="3624031" cy="3019626"/>
          </a:xfrm>
          <a:prstGeom prst="rect">
            <a:avLst/>
          </a:prstGeom>
          <a:noFill/>
        </p:spPr>
      </p:pic>
      <p:pic>
        <p:nvPicPr>
          <p:cNvPr id="5" name="Picture 5" descr="D:\Thesis 2\Pictures\SAM_2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566" y="2730137"/>
            <a:ext cx="4454434" cy="3657599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>
            <a:off x="4767943" y="1058090"/>
            <a:ext cx="2651760" cy="7053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River flow decrease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89167" y="4807131"/>
            <a:ext cx="3174274" cy="80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Extraction of irrigation water from river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1"/>
            <a:ext cx="7600051" cy="82296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General Agronomic practice in floodplain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342" y="927463"/>
            <a:ext cx="8033657" cy="543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0"/>
            <a:ext cx="7600051" cy="953589"/>
          </a:xfrm>
        </p:spPr>
        <p:txBody>
          <a:bodyPr>
            <a:normAutofit/>
          </a:bodyPr>
          <a:lstStyle/>
          <a:p>
            <a:r>
              <a:rPr lang="en-GB" dirty="0" smtClean="0"/>
              <a:t>Cropping pattern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74763" y="796833"/>
          <a:ext cx="7600952" cy="552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38"/>
                <a:gridCol w="1900238"/>
                <a:gridCol w="1900238"/>
                <a:gridCol w="1900238"/>
              </a:tblGrid>
              <a:tr h="660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cropping</a:t>
                      </a:r>
                      <a:r>
                        <a:rPr lang="en-US" baseline="0" dirty="0" smtClean="0"/>
                        <a:t> season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ropping</a:t>
                      </a:r>
                      <a:r>
                        <a:rPr lang="en-US" baseline="0" dirty="0" smtClean="0"/>
                        <a:t> season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cropping</a:t>
                      </a:r>
                      <a:r>
                        <a:rPr lang="en-US" baseline="0" dirty="0" smtClean="0"/>
                        <a:t> season</a:t>
                      </a:r>
                      <a:endParaRPr lang="en-US" dirty="0" smtClean="0"/>
                    </a:p>
                  </a:txBody>
                  <a:tcPr/>
                </a:tc>
              </a:tr>
              <a:tr h="479986">
                <a:tc>
                  <a:txBody>
                    <a:bodyPr/>
                    <a:lstStyle/>
                    <a:p>
                      <a:r>
                        <a:rPr lang="en-US" dirty="0" smtClean="0"/>
                        <a:t>Farmer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Previous cropping timing.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Plant maize.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Grazing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Skip due to low river flow</a:t>
                      </a:r>
                      <a:endParaRPr lang="en-US" dirty="0"/>
                    </a:p>
                  </a:txBody>
                  <a:tcPr/>
                </a:tc>
              </a:tr>
              <a:tr h="479986">
                <a:tc>
                  <a:txBody>
                    <a:bodyPr/>
                    <a:lstStyle/>
                    <a:p>
                      <a:r>
                        <a:rPr lang="en-US" dirty="0" smtClean="0"/>
                        <a:t>Farmer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Chickpea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9986">
                <a:tc>
                  <a:txBody>
                    <a:bodyPr/>
                    <a:lstStyle/>
                    <a:p>
                      <a:r>
                        <a:rPr lang="en-US" dirty="0" smtClean="0"/>
                        <a:t>Farmer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Maize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9986">
                <a:tc>
                  <a:txBody>
                    <a:bodyPr/>
                    <a:lstStyle/>
                    <a:p>
                      <a:r>
                        <a:rPr lang="en-US" dirty="0" smtClean="0"/>
                        <a:t>Farmer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9986">
                <a:tc>
                  <a:txBody>
                    <a:bodyPr/>
                    <a:lstStyle/>
                    <a:p>
                      <a:r>
                        <a:rPr lang="en-US" dirty="0" smtClean="0"/>
                        <a:t>Farmer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Tomato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9986">
                <a:tc>
                  <a:txBody>
                    <a:bodyPr/>
                    <a:lstStyle/>
                    <a:p>
                      <a:r>
                        <a:rPr lang="en-US" dirty="0" smtClean="0"/>
                        <a:t>Farmer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Chickpea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Tomato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81222">
                <a:tc gridSpan="4">
                  <a:txBody>
                    <a:bodyPr/>
                    <a:lstStyle/>
                    <a:p>
                      <a:r>
                        <a:rPr lang="en-US" sz="2000" dirty="0" smtClean="0"/>
                        <a:t>Variation is due to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000" dirty="0" smtClean="0"/>
                        <a:t>Farmers</a:t>
                      </a:r>
                      <a:r>
                        <a:rPr lang="en-US" sz="2000" baseline="0" dirty="0" smtClean="0"/>
                        <a:t> preference (crop rotation)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000" baseline="0" dirty="0" smtClean="0"/>
                        <a:t>Flood recession frequency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000" baseline="0" dirty="0" smtClean="0"/>
                        <a:t>Farmers skip few month of moisture (after flood recede) and only do plowing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000" baseline="0" dirty="0" smtClean="0"/>
                        <a:t>Agreement with in farmers to leave the area for grazing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156755"/>
            <a:ext cx="7600051" cy="7315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029" y="1"/>
            <a:ext cx="8098971" cy="63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174566" y="3135086"/>
          <a:ext cx="7812680" cy="322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" y="0"/>
            <a:ext cx="8046719" cy="29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365126"/>
            <a:ext cx="7600051" cy="993411"/>
          </a:xfrm>
        </p:spPr>
        <p:txBody>
          <a:bodyPr/>
          <a:lstStyle/>
          <a:p>
            <a:r>
              <a:rPr lang="en-GB" dirty="0" err="1" smtClean="0"/>
              <a:t>AquaCrop</a:t>
            </a:r>
            <a:r>
              <a:rPr lang="en-GB" dirty="0" smtClean="0"/>
              <a:t> result for no stress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0" y="1489166"/>
            <a:ext cx="7589520" cy="482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0"/>
            <a:ext cx="7600051" cy="692331"/>
          </a:xfrm>
        </p:spPr>
        <p:txBody>
          <a:bodyPr/>
          <a:lstStyle/>
          <a:p>
            <a:r>
              <a:rPr lang="en-GB" dirty="0" smtClean="0"/>
              <a:t>Major findings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93" y="1"/>
            <a:ext cx="7732623" cy="28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530" y="3004458"/>
            <a:ext cx="7994469" cy="330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883" y="0"/>
            <a:ext cx="4247198" cy="32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696" y="-1"/>
            <a:ext cx="4370567" cy="329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0343" y="3317967"/>
            <a:ext cx="8033657" cy="301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156755"/>
            <a:ext cx="7600051" cy="1136468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384663"/>
            <a:ext cx="7600051" cy="481452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Shallow-tube well implementation will benefit farmers in gaining third crop season in areas which are near to </a:t>
            </a:r>
            <a:r>
              <a:rPr lang="en-GB" sz="2400" dirty="0" err="1" smtClean="0"/>
              <a:t>Mojo</a:t>
            </a:r>
            <a:r>
              <a:rPr lang="en-GB" sz="2400" dirty="0" smtClean="0"/>
              <a:t> river or areas with shallow ground water table.</a:t>
            </a:r>
          </a:p>
          <a:p>
            <a:r>
              <a:rPr lang="en-GB" sz="2400" dirty="0" smtClean="0"/>
              <a:t>Near </a:t>
            </a:r>
            <a:r>
              <a:rPr lang="en-GB" sz="2400" dirty="0" err="1" smtClean="0"/>
              <a:t>Mojo</a:t>
            </a:r>
            <a:r>
              <a:rPr lang="en-GB" sz="2400" dirty="0" smtClean="0"/>
              <a:t> river s</a:t>
            </a:r>
            <a:r>
              <a:rPr lang="en-GB" sz="2400" dirty="0" smtClean="0"/>
              <a:t>econd cropping season irrigation schedules will be upgraded. </a:t>
            </a:r>
            <a:endParaRPr lang="en-GB" sz="2400" dirty="0" smtClean="0"/>
          </a:p>
          <a:p>
            <a:r>
              <a:rPr lang="en-GB" sz="2400" dirty="0" smtClean="0"/>
              <a:t>Farmers still with shallow ground water table, within depth of 8 till 10 meter will benefit from implementing lining with cement.</a:t>
            </a:r>
          </a:p>
          <a:p>
            <a:r>
              <a:rPr lang="en-GB" sz="2400" dirty="0" smtClean="0"/>
              <a:t>Crop production under no stress result in obtaining maximum yield of 15 ton/ha, leads to an increase to benefit cost ratio of 2.1</a:t>
            </a:r>
            <a:r>
              <a:rPr lang="en-GB" sz="2400" dirty="0" smtClean="0"/>
              <a:t>.</a:t>
            </a:r>
            <a:endParaRPr lang="en-GB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55426" y="6365690"/>
            <a:ext cx="2528047" cy="365125"/>
          </a:xfrm>
        </p:spPr>
        <p:txBody>
          <a:bodyPr/>
          <a:lstStyle/>
          <a:p>
            <a:pPr algn="l"/>
            <a:r>
              <a:rPr lang="en-GB" smtClean="0"/>
              <a:t>A1. Introduction to IWRM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600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0"/>
            <a:ext cx="7600051" cy="901337"/>
          </a:xfrm>
        </p:spPr>
        <p:txBody>
          <a:bodyPr/>
          <a:lstStyle/>
          <a:p>
            <a:r>
              <a:rPr lang="en-GB" dirty="0" smtClean="0"/>
              <a:t>Introduction and 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436914"/>
            <a:ext cx="7600051" cy="4762275"/>
          </a:xfrm>
        </p:spPr>
        <p:txBody>
          <a:bodyPr/>
          <a:lstStyle/>
          <a:p>
            <a:r>
              <a:rPr lang="en-GB" sz="2400" dirty="0" smtClean="0">
                <a:cs typeface="Times New Roman" pitchFamily="18" charset="0"/>
              </a:rPr>
              <a:t>Where was the research conducted – show the map of the study area along with some facts (Is it pictures?</a:t>
            </a:r>
          </a:p>
          <a:p>
            <a:pPr marL="228600" lvl="1">
              <a:spcBef>
                <a:spcPts val="1000"/>
              </a:spcBef>
            </a:pPr>
            <a:r>
              <a:rPr lang="en-GB" dirty="0" smtClean="0">
                <a:cs typeface="Times New Roman" pitchFamily="18" charset="0"/>
              </a:rPr>
              <a:t>It was the area which is found near to where </a:t>
            </a:r>
            <a:r>
              <a:rPr lang="en-GB" dirty="0" err="1" smtClean="0">
                <a:cs typeface="Times New Roman" pitchFamily="18" charset="0"/>
              </a:rPr>
              <a:t>i</a:t>
            </a:r>
            <a:r>
              <a:rPr lang="en-GB" dirty="0" smtClean="0">
                <a:cs typeface="Times New Roman" pitchFamily="18" charset="0"/>
              </a:rPr>
              <a:t> used to work and had dream to alleviate the existing problems.  </a:t>
            </a:r>
          </a:p>
          <a:p>
            <a:r>
              <a:rPr lang="en-GB" sz="2400" dirty="0" smtClean="0">
                <a:cs typeface="Times New Roman" pitchFamily="18" charset="0"/>
              </a:rPr>
              <a:t>Improved technologies were not implemented till today (</a:t>
            </a:r>
            <a:r>
              <a:rPr lang="en-GB" sz="2400" dirty="0" err="1" smtClean="0">
                <a:cs typeface="Times New Roman" pitchFamily="18" charset="0"/>
              </a:rPr>
              <a:t>eg</a:t>
            </a:r>
            <a:r>
              <a:rPr lang="en-GB" sz="2400" dirty="0" smtClean="0">
                <a:cs typeface="Times New Roman" pitchFamily="18" charset="0"/>
              </a:rPr>
              <a:t>. </a:t>
            </a:r>
            <a:r>
              <a:rPr lang="en-GB" sz="2400" dirty="0" err="1" smtClean="0">
                <a:cs typeface="Times New Roman" pitchFamily="18" charset="0"/>
              </a:rPr>
              <a:t>Ziway</a:t>
            </a:r>
            <a:r>
              <a:rPr lang="en-GB" sz="2400" dirty="0" smtClean="0">
                <a:cs typeface="Times New Roman" pitchFamily="18" charset="0"/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GB" dirty="0" smtClean="0">
                <a:cs typeface="Times New Roman" pitchFamily="18" charset="0"/>
              </a:rPr>
              <a:t>Bringing the solution implies motivating farmers to work on there field yearly.</a:t>
            </a:r>
          </a:p>
          <a:p>
            <a:pPr>
              <a:buNone/>
            </a:pPr>
            <a:endParaRPr lang="en-GB" sz="2000" dirty="0" smtClean="0">
              <a:cs typeface="Times New Roman" pitchFamily="18" charset="0"/>
            </a:endParaRPr>
          </a:p>
          <a:p>
            <a:r>
              <a:rPr lang="en-GB" sz="2000" dirty="0" smtClean="0">
                <a:cs typeface="Times New Roman" pitchFamily="18" charset="0"/>
              </a:rPr>
              <a:t>As </a:t>
            </a:r>
            <a:r>
              <a:rPr lang="en-GB" sz="2000" dirty="0" err="1" smtClean="0">
                <a:cs typeface="Times New Roman" pitchFamily="18" charset="0"/>
              </a:rPr>
              <a:t>dutch</a:t>
            </a:r>
            <a:r>
              <a:rPr lang="en-GB" sz="2000" dirty="0" smtClean="0">
                <a:cs typeface="Times New Roman" pitchFamily="18" charset="0"/>
              </a:rPr>
              <a:t> </a:t>
            </a:r>
            <a:r>
              <a:rPr lang="en-GB" sz="2000" dirty="0" err="1" smtClean="0">
                <a:cs typeface="Times New Roman" pitchFamily="18" charset="0"/>
              </a:rPr>
              <a:t>peopole</a:t>
            </a:r>
            <a:r>
              <a:rPr lang="en-GB" sz="2000" dirty="0" smtClean="0">
                <a:cs typeface="Times New Roman" pitchFamily="18" charset="0"/>
              </a:rPr>
              <a:t> say, we don’t fight water we leave with it so we don’t fight flood we have to leave with it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55426" y="6365690"/>
            <a:ext cx="2528047" cy="365125"/>
          </a:xfrm>
        </p:spPr>
        <p:txBody>
          <a:bodyPr/>
          <a:lstStyle/>
          <a:p>
            <a:pPr algn="l"/>
            <a:r>
              <a:rPr lang="en-GB" smtClean="0"/>
              <a:t>A1. Introduction to IWRM</a:t>
            </a:r>
            <a:endParaRPr lang="en-GB" dirty="0"/>
          </a:p>
        </p:txBody>
      </p:sp>
      <p:pic>
        <p:nvPicPr>
          <p:cNvPr id="11265" name="Picture 1" descr="F:\Koka G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06" y="949384"/>
            <a:ext cx="8020594" cy="5437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66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0"/>
            <a:ext cx="7600051" cy="992777"/>
          </a:xfrm>
        </p:spPr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914400"/>
            <a:ext cx="7868992" cy="528478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Detailed local study on the crops produced needs to be implemented for upgrading the yield gained.</a:t>
            </a:r>
          </a:p>
          <a:p>
            <a:r>
              <a:rPr lang="en-GB" sz="2400" dirty="0" smtClean="0"/>
              <a:t>Small pond/ reservoir implementation to be considered by agriculture sector, to fill the pond by pumping during flooding so that will both help for non-flood &amp; floodplain production.</a:t>
            </a:r>
          </a:p>
          <a:p>
            <a:r>
              <a:rPr lang="en-GB" sz="2400" dirty="0" smtClean="0"/>
              <a:t>Studies on the abstraction of ground water to control the effect on the floodplain as it is an ecosystem that has to be preserved. </a:t>
            </a:r>
          </a:p>
          <a:p>
            <a:r>
              <a:rPr lang="en-GB" sz="2400" dirty="0" smtClean="0"/>
              <a:t>Workshops for sustainable implementation and maintenance of shallow-tube wells.</a:t>
            </a:r>
          </a:p>
          <a:p>
            <a:r>
              <a:rPr lang="en-GB" sz="2400" dirty="0" smtClean="0"/>
              <a:t>Institutional set up to educate farmer in case of </a:t>
            </a:r>
            <a:r>
              <a:rPr lang="en-GB" sz="2400" smtClean="0"/>
              <a:t>new </a:t>
            </a:r>
            <a:r>
              <a:rPr lang="en-GB" sz="2400" smtClean="0"/>
              <a:t>technologies.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55426" y="6365690"/>
            <a:ext cx="2528047" cy="365125"/>
          </a:xfrm>
        </p:spPr>
        <p:txBody>
          <a:bodyPr/>
          <a:lstStyle/>
          <a:p>
            <a:pPr algn="l"/>
            <a:r>
              <a:rPr lang="en-GB" smtClean="0"/>
              <a:t>A1. Introduction to IWRM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600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55426" y="6365690"/>
            <a:ext cx="2528047" cy="365125"/>
          </a:xfrm>
        </p:spPr>
        <p:txBody>
          <a:bodyPr/>
          <a:lstStyle/>
          <a:p>
            <a:pPr algn="l"/>
            <a:r>
              <a:rPr lang="en-GB" smtClean="0"/>
              <a:t>A1. Introduction to IWRM</a:t>
            </a:r>
            <a:endParaRPr lang="en-GB" dirty="0"/>
          </a:p>
        </p:txBody>
      </p:sp>
      <p:pic>
        <p:nvPicPr>
          <p:cNvPr id="2050" name="Picture 2" descr="D:\Thesis 2\Pictures2\SAM_3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18" y="0"/>
            <a:ext cx="8059782" cy="64138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16603" y="566448"/>
            <a:ext cx="2448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Thank you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5536" y="1985553"/>
            <a:ext cx="2027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አመሰግናለሁ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723" y="1951112"/>
            <a:ext cx="2027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Dank u wel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0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365126"/>
            <a:ext cx="7600051" cy="1084851"/>
          </a:xfrm>
        </p:spPr>
        <p:txBody>
          <a:bodyPr/>
          <a:lstStyle/>
          <a:p>
            <a:r>
              <a:rPr lang="en-GB" dirty="0" smtClean="0"/>
              <a:t> Introduction and 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528354"/>
            <a:ext cx="7600051" cy="467083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Crop production in </a:t>
            </a:r>
            <a:r>
              <a:rPr lang="en-US" sz="2200" dirty="0" err="1" smtClean="0"/>
              <a:t>koka</a:t>
            </a:r>
            <a:r>
              <a:rPr lang="en-US" sz="2200" dirty="0" smtClean="0"/>
              <a:t> floodplain with river &amp;  hand-dug wells as a main water source, plays a vital role in supplying the food demand of the capital cities around it.</a:t>
            </a:r>
          </a:p>
          <a:p>
            <a:r>
              <a:rPr lang="en-GB" sz="2200" dirty="0" smtClean="0"/>
              <a:t>Hand-dug wells either collapse or face sediment deposition every year – which resulted in cost.</a:t>
            </a:r>
          </a:p>
          <a:p>
            <a:r>
              <a:rPr lang="en-GB" sz="2200" dirty="0" smtClean="0"/>
              <a:t>Inexistence of wells in some part of the floodplain – affect second season productivity (while struggling to use river water).</a:t>
            </a:r>
          </a:p>
          <a:p>
            <a:r>
              <a:rPr lang="en-GB" sz="2200" dirty="0" smtClean="0"/>
              <a:t>Lack of systematic study aimed at enhancing productivity of floodplains.</a:t>
            </a:r>
          </a:p>
          <a:p>
            <a:r>
              <a:rPr lang="en-GB" sz="2200" dirty="0" smtClean="0"/>
              <a:t>Lack of new technology introduction to farmers (</a:t>
            </a:r>
            <a:r>
              <a:rPr lang="en-GB" sz="2200" dirty="0" err="1" smtClean="0"/>
              <a:t>eg</a:t>
            </a:r>
            <a:r>
              <a:rPr lang="en-GB" sz="2200" dirty="0" smtClean="0"/>
              <a:t>. </a:t>
            </a:r>
            <a:r>
              <a:rPr lang="en-GB" sz="2200" dirty="0" err="1" smtClean="0"/>
              <a:t>Ziway</a:t>
            </a:r>
            <a:r>
              <a:rPr lang="en-GB" sz="22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55426" y="6365690"/>
            <a:ext cx="2528047" cy="365125"/>
          </a:xfrm>
        </p:spPr>
        <p:txBody>
          <a:bodyPr/>
          <a:lstStyle/>
          <a:p>
            <a:pPr algn="l"/>
            <a:r>
              <a:rPr lang="en-GB" smtClean="0"/>
              <a:t>A1. Introduction to IWRM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366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Research Questions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280160"/>
            <a:ext cx="7600051" cy="4919029"/>
          </a:xfrm>
        </p:spPr>
        <p:txBody>
          <a:bodyPr>
            <a:normAutofit/>
          </a:bodyPr>
          <a:lstStyle/>
          <a:p>
            <a:pPr lvl="0"/>
            <a:endParaRPr lang="en-US" sz="2000" dirty="0" smtClean="0"/>
          </a:p>
          <a:p>
            <a:pPr lvl="0"/>
            <a:r>
              <a:rPr lang="en-US" sz="2200" dirty="0" smtClean="0"/>
              <a:t>What are the technical differences and commonalities among the various traditional shallow-wells and how does this translate into resilience to flood damage and timely delivery of supplemental irrigation?</a:t>
            </a:r>
          </a:p>
          <a:p>
            <a:pPr lvl="0">
              <a:buNone/>
            </a:pPr>
            <a:endParaRPr lang="en-US" sz="2000" dirty="0" smtClean="0"/>
          </a:p>
          <a:p>
            <a:pPr lvl="0"/>
            <a:r>
              <a:rPr lang="en-US" sz="2200" dirty="0" smtClean="0"/>
              <a:t>What alternative shallow-well technologies could be recommended that are technically feasible and affordable?</a:t>
            </a:r>
          </a:p>
          <a:p>
            <a:pPr lvl="0">
              <a:buNone/>
            </a:pPr>
            <a:endParaRPr lang="en-US" sz="2000" dirty="0" smtClean="0"/>
          </a:p>
          <a:p>
            <a:pPr lvl="0"/>
            <a:r>
              <a:rPr lang="en-US" sz="2200" dirty="0" smtClean="0"/>
              <a:t>How effective are the existing agronomic practices with regard to enhancing productivity? What if alternative measures could be recommended?</a:t>
            </a:r>
          </a:p>
          <a:p>
            <a:pPr>
              <a:buNone/>
            </a:pP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55426" y="6365690"/>
            <a:ext cx="2528047" cy="365125"/>
          </a:xfrm>
        </p:spPr>
        <p:txBody>
          <a:bodyPr/>
          <a:lstStyle/>
          <a:p>
            <a:pPr algn="l"/>
            <a:r>
              <a:rPr lang="en-GB" dirty="0" smtClean="0"/>
              <a:t>A1. Introduction to IWRM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944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0"/>
            <a:ext cx="7600051" cy="992777"/>
          </a:xfrm>
        </p:spPr>
        <p:txBody>
          <a:bodyPr/>
          <a:lstStyle/>
          <a:p>
            <a:r>
              <a:rPr lang="en-GB" dirty="0" smtClean="0"/>
              <a:t>Research Methodology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55426" y="6365690"/>
            <a:ext cx="2528047" cy="365125"/>
          </a:xfrm>
        </p:spPr>
        <p:txBody>
          <a:bodyPr/>
          <a:lstStyle/>
          <a:p>
            <a:pPr algn="l"/>
            <a:r>
              <a:rPr lang="en-GB" dirty="0" smtClean="0"/>
              <a:t>A1. Introduction to IWRM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171" y="943769"/>
            <a:ext cx="7067006" cy="53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44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371600"/>
            <a:ext cx="7600051" cy="4827589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55426" y="6365690"/>
            <a:ext cx="2528047" cy="365125"/>
          </a:xfrm>
        </p:spPr>
        <p:txBody>
          <a:bodyPr/>
          <a:lstStyle/>
          <a:p>
            <a:pPr algn="l"/>
            <a:r>
              <a:rPr lang="en-GB" smtClean="0"/>
              <a:t>A1. Introduction to IWRM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886892" y="1502228"/>
            <a:ext cx="3056708" cy="679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Generally floodplain area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0868" y="2573383"/>
            <a:ext cx="1841864" cy="613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Hand-dug well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4776" y="2508069"/>
            <a:ext cx="2481944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Without hand-dug well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00400" y="2194560"/>
            <a:ext cx="182880" cy="352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0091" y="2220686"/>
            <a:ext cx="326572" cy="287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267097" y="3644537"/>
            <a:ext cx="21031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protected material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09851" y="3670662"/>
            <a:ext cx="21945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Without protected material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endCxn id="12" idx="0"/>
          </p:cNvCxnSpPr>
          <p:nvPr/>
        </p:nvCxnSpPr>
        <p:spPr>
          <a:xfrm flipH="1">
            <a:off x="2318657" y="3187337"/>
            <a:ext cx="29391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40480" y="3187337"/>
            <a:ext cx="418011" cy="470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00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1"/>
            <a:ext cx="7600051" cy="1031966"/>
          </a:xfrm>
        </p:spPr>
        <p:txBody>
          <a:bodyPr/>
          <a:lstStyle/>
          <a:p>
            <a:r>
              <a:rPr lang="en-GB" dirty="0" smtClean="0"/>
              <a:t>Major findings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62593" y="953586"/>
          <a:ext cx="7981407" cy="5078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275"/>
                <a:gridCol w="1836886"/>
                <a:gridCol w="2237899"/>
                <a:gridCol w="2147347"/>
              </a:tblGrid>
              <a:tr h="953591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</a:t>
                      </a:r>
                      <a:r>
                        <a:rPr lang="en-US" dirty="0" err="1" smtClean="0"/>
                        <a:t>Mojo</a:t>
                      </a:r>
                      <a:r>
                        <a:rPr lang="en-US" dirty="0" smtClean="0"/>
                        <a:t> River</a:t>
                      </a:r>
                    </a:p>
                    <a:p>
                      <a:r>
                        <a:rPr lang="en-US" dirty="0" smtClean="0"/>
                        <a:t>(on the edge of floodplain)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</a:t>
                      </a:r>
                      <a:r>
                        <a:rPr lang="en-US" dirty="0" err="1" smtClean="0"/>
                        <a:t>Mojo</a:t>
                      </a:r>
                      <a:r>
                        <a:rPr lang="en-US" dirty="0" smtClean="0"/>
                        <a:t> River</a:t>
                      </a:r>
                    </a:p>
                    <a:p>
                      <a:r>
                        <a:rPr lang="en-US" dirty="0" smtClean="0"/>
                        <a:t>(Completely</a:t>
                      </a:r>
                      <a:r>
                        <a:rPr lang="en-US" baseline="0" dirty="0" smtClean="0"/>
                        <a:t> inside floodplain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</a:t>
                      </a:r>
                      <a:r>
                        <a:rPr lang="en-US" dirty="0" err="1" smtClean="0"/>
                        <a:t>Koka</a:t>
                      </a:r>
                      <a:r>
                        <a:rPr lang="en-US" baseline="0" dirty="0" smtClean="0"/>
                        <a:t> Lake</a:t>
                      </a:r>
                      <a:endParaRPr lang="en-US" dirty="0"/>
                    </a:p>
                  </a:txBody>
                  <a:tcPr/>
                </a:tc>
              </a:tr>
              <a:tr h="430177">
                <a:tc>
                  <a:txBody>
                    <a:bodyPr/>
                    <a:lstStyle/>
                    <a:p>
                      <a:r>
                        <a:rPr lang="en-US" dirty="0" smtClean="0"/>
                        <a:t>Depth of wells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– 12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– 10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– 12 meter</a:t>
                      </a:r>
                      <a:endParaRPr lang="en-US" dirty="0"/>
                    </a:p>
                  </a:txBody>
                  <a:tcPr/>
                </a:tc>
              </a:tr>
              <a:tr h="627915">
                <a:tc>
                  <a:txBody>
                    <a:bodyPr/>
                    <a:lstStyle/>
                    <a:p>
                      <a:r>
                        <a:rPr lang="en-US" dirty="0" smtClean="0"/>
                        <a:t>Groundwater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– 10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– 9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– 8 meter</a:t>
                      </a:r>
                      <a:endParaRPr lang="en-US" dirty="0"/>
                    </a:p>
                  </a:txBody>
                  <a:tcPr/>
                </a:tc>
              </a:tr>
              <a:tr h="430177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meter</a:t>
                      </a:r>
                      <a:endParaRPr lang="en-US" dirty="0"/>
                    </a:p>
                  </a:txBody>
                  <a:tcPr/>
                </a:tc>
              </a:tr>
              <a:tr h="430177">
                <a:tc>
                  <a:txBody>
                    <a:bodyPr/>
                    <a:lstStyle/>
                    <a:p>
                      <a:r>
                        <a:rPr lang="en-US" dirty="0" smtClean="0"/>
                        <a:t>Accessibility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 slanted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the 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the top</a:t>
                      </a:r>
                      <a:endParaRPr lang="en-US" dirty="0"/>
                    </a:p>
                  </a:txBody>
                  <a:tcPr/>
                </a:tc>
              </a:tr>
              <a:tr h="430177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 of pump from 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– 4 meter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</a:t>
                      </a:r>
                      <a:r>
                        <a:rPr lang="en-US" baseline="0" dirty="0" smtClean="0"/>
                        <a:t> the ground</a:t>
                      </a:r>
                      <a:r>
                        <a:rPr lang="en-US" dirty="0" smtClean="0"/>
                        <a:t> – 2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 the ground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30177">
                <a:tc>
                  <a:txBody>
                    <a:bodyPr/>
                    <a:lstStyle/>
                    <a:p>
                      <a:r>
                        <a:rPr lang="en-US" dirty="0" smtClean="0"/>
                        <a:t>Flood cause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Sediment deposition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Sediment</a:t>
                      </a:r>
                      <a:r>
                        <a:rPr lang="en-US" baseline="0" dirty="0" smtClean="0"/>
                        <a:t> deposition &amp; total collapsing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Sediment</a:t>
                      </a:r>
                      <a:r>
                        <a:rPr lang="en-US" baseline="0" dirty="0" smtClean="0"/>
                        <a:t> deposition &amp; total collapsing</a:t>
                      </a:r>
                      <a:endParaRPr lang="en-US" dirty="0"/>
                    </a:p>
                  </a:txBody>
                  <a:tcPr/>
                </a:tc>
              </a:tr>
              <a:tr h="4301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169818"/>
            <a:ext cx="7600051" cy="5094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Collapsing &amp; sediment deposition</a:t>
            </a:r>
            <a:endParaRPr lang="en-US" dirty="0"/>
          </a:p>
        </p:txBody>
      </p:sp>
      <p:pic>
        <p:nvPicPr>
          <p:cNvPr id="2050" name="Picture 2" descr="D:\Thesis 2\Pictures\20131120_110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766" y="2926079"/>
            <a:ext cx="3997234" cy="3474720"/>
          </a:xfrm>
          <a:prstGeom prst="rect">
            <a:avLst/>
          </a:prstGeom>
          <a:noFill/>
        </p:spPr>
      </p:pic>
      <p:pic>
        <p:nvPicPr>
          <p:cNvPr id="2051" name="Picture 3" descr="D:\Thesis 2\Pictures\20131120_110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530" y="574766"/>
            <a:ext cx="4049487" cy="342247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2547257" y="5146766"/>
            <a:ext cx="2573383" cy="809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Collapsed well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212080" y="1371600"/>
            <a:ext cx="2403566" cy="5747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Sediment removed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169818"/>
            <a:ext cx="7600051" cy="875212"/>
          </a:xfrm>
        </p:spPr>
        <p:txBody>
          <a:bodyPr/>
          <a:lstStyle/>
          <a:p>
            <a:r>
              <a:rPr lang="en-GB" dirty="0" smtClean="0"/>
              <a:t>Lilies grown &amp; sediment</a:t>
            </a:r>
            <a:endParaRPr lang="en-US" dirty="0"/>
          </a:p>
        </p:txBody>
      </p:sp>
      <p:pic>
        <p:nvPicPr>
          <p:cNvPr id="3075" name="Picture 3" descr="D:\Thesis 2\Pictures\SAM_3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456" y="692332"/>
            <a:ext cx="3853544" cy="3370217"/>
          </a:xfrm>
          <a:prstGeom prst="rect">
            <a:avLst/>
          </a:prstGeom>
          <a:noFill/>
        </p:spPr>
      </p:pic>
      <p:pic>
        <p:nvPicPr>
          <p:cNvPr id="3076" name="Picture 4" descr="D:\Thesis 2\Pictures\SAM_3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342" y="2913017"/>
            <a:ext cx="4206241" cy="347472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1136469" y="1606732"/>
            <a:ext cx="4075611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Protection material, collapsing of wells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316584" y="4415246"/>
            <a:ext cx="2899954" cy="8882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Lilies and sediment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vs3" id="{CC796699-440D-46A3-9330-6AFE12E68309}" vid="{2CC57FF2-FF73-44E0-B381-8869CD9D33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</TotalTime>
  <Words>767</Words>
  <Application>Microsoft Office PowerPoint</Application>
  <PresentationFormat>On-screen Show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Introduction and Rationale</vt:lpstr>
      <vt:lpstr> Introduction and Rationale</vt:lpstr>
      <vt:lpstr>Key Research Questions </vt:lpstr>
      <vt:lpstr>Research Methodology </vt:lpstr>
      <vt:lpstr>Major findings</vt:lpstr>
      <vt:lpstr>Major findings</vt:lpstr>
      <vt:lpstr>Collapsing &amp; sediment deposition</vt:lpstr>
      <vt:lpstr>Lilies grown &amp; sediment</vt:lpstr>
      <vt:lpstr>Sediment removal and newly constructed</vt:lpstr>
      <vt:lpstr>River flow and extraction of water from it</vt:lpstr>
      <vt:lpstr>General Agronomic practice in floodplain</vt:lpstr>
      <vt:lpstr>Cropping pattern</vt:lpstr>
      <vt:lpstr>Slide 14</vt:lpstr>
      <vt:lpstr>Slide 15</vt:lpstr>
      <vt:lpstr>AquaCrop result for no stress</vt:lpstr>
      <vt:lpstr>Major findings</vt:lpstr>
      <vt:lpstr>Slide 18</vt:lpstr>
      <vt:lpstr>Conclusions</vt:lpstr>
      <vt:lpstr>Recommendations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Agujetas</dc:creator>
  <cp:lastModifiedBy>ihe</cp:lastModifiedBy>
  <cp:revision>190</cp:revision>
  <dcterms:created xsi:type="dcterms:W3CDTF">2014-01-23T11:03:55Z</dcterms:created>
  <dcterms:modified xsi:type="dcterms:W3CDTF">2014-03-13T12:31:39Z</dcterms:modified>
</cp:coreProperties>
</file>