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81" r:id="rId4"/>
    <p:sldId id="285" r:id="rId5"/>
    <p:sldId id="286" r:id="rId6"/>
    <p:sldId id="287" r:id="rId7"/>
    <p:sldId id="288" r:id="rId8"/>
    <p:sldId id="292" r:id="rId9"/>
    <p:sldId id="289" r:id="rId10"/>
    <p:sldId id="290" r:id="rId11"/>
    <p:sldId id="291" r:id="rId12"/>
    <p:sldId id="275" r:id="rId13"/>
    <p:sldId id="278" r:id="rId14"/>
    <p:sldId id="267" r:id="rId15"/>
    <p:sldId id="268" r:id="rId16"/>
    <p:sldId id="269" r:id="rId17"/>
    <p:sldId id="270" r:id="rId18"/>
    <p:sldId id="271" r:id="rId19"/>
    <p:sldId id="274" r:id="rId20"/>
    <p:sldId id="262" r:id="rId21"/>
    <p:sldId id="272" r:id="rId22"/>
    <p:sldId id="276" r:id="rId23"/>
    <p:sldId id="263" r:id="rId24"/>
    <p:sldId id="293" r:id="rId25"/>
    <p:sldId id="277" r:id="rId26"/>
    <p:sldId id="264" r:id="rId27"/>
    <p:sldId id="265" r:id="rId28"/>
    <p:sldId id="266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124"/>
    <a:srgbClr val="0B6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12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602B1-2252-4B76-9391-7349AABFC5F6}" type="datetimeFigureOut">
              <a:rPr lang="nl-NL" smtClean="0"/>
              <a:pPr/>
              <a:t>8-5-2014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A04C-850D-4BC5-91A8-66B8B44A7B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43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E036-46E6-46C4-BAEF-9058848F342C}" type="datetimeFigureOut">
              <a:rPr lang="en-GB" smtClean="0"/>
              <a:pPr/>
              <a:t>08/05/2014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0788-6738-4DCC-B50E-40C6014C499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7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788-6738-4DCC-B50E-40C6014C499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DAFB-2FB4-5F40-BA43-37F1590D62BB}" type="slidenum">
              <a:rPr lang="en-GB"/>
              <a:pPr/>
              <a:t>3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C253F-D85B-F24E-8D7E-FD70D2E1C5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84D73-6182-8F49-8064-A5A064899DB6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4727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924" y="252779"/>
            <a:ext cx="7772400" cy="1037526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69" y="6011574"/>
            <a:ext cx="1135715" cy="350488"/>
          </a:xfrm>
          <a:prstGeom prst="rect">
            <a:avLst/>
          </a:prstGeom>
        </p:spPr>
      </p:pic>
      <p:pic>
        <p:nvPicPr>
          <p:cNvPr id="11" name="Afbeelding 10" descr="UNESCO-IHElargejpg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96" y="6050647"/>
            <a:ext cx="1544279" cy="363794"/>
          </a:xfrm>
          <a:prstGeom prst="rect">
            <a:avLst/>
          </a:prstGeom>
        </p:spPr>
      </p:pic>
      <p:pic>
        <p:nvPicPr>
          <p:cNvPr id="12" name="Afbeelding 11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64" y="5932591"/>
            <a:ext cx="934679" cy="5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LogoRain"/>
          <p:cNvPicPr/>
          <p:nvPr userDrawn="1"/>
        </p:nvPicPr>
        <p:blipFill>
          <a:blip r:embed="rId5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203" y="5981960"/>
            <a:ext cx="1888408" cy="38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2744"/>
            <a:ext cx="9144000" cy="31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690898" y="1371094"/>
            <a:ext cx="7772400" cy="10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Control and or use of </a:t>
            </a:r>
            <a:r>
              <a:rPr lang="en-US" sz="2800" dirty="0" err="1" smtClean="0"/>
              <a:t>Prosopis</a:t>
            </a:r>
            <a:r>
              <a:rPr lang="en-US" sz="2800" dirty="0" smtClean="0"/>
              <a:t> </a:t>
            </a:r>
            <a:r>
              <a:rPr lang="en-US" sz="2800" dirty="0" err="1" smtClean="0"/>
              <a:t>juliflora</a:t>
            </a:r>
            <a:r>
              <a:rPr lang="en-US" sz="2800" dirty="0" smtClean="0"/>
              <a:t> in Sudan, Yemen, Ethiopia, Eritrea and Pakistan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177" y="5998404"/>
            <a:ext cx="1890118" cy="50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41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65126"/>
            <a:ext cx="7600051" cy="1325563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47851"/>
            <a:ext cx="7600051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5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0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17" y="352247"/>
            <a:ext cx="7886700" cy="1325563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518" y="166828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518" y="2492196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5826" y="166828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5826" y="249219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95326" y="6343472"/>
            <a:ext cx="2057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5626" y="6343472"/>
            <a:ext cx="3086100" cy="365125"/>
          </a:xfrm>
        </p:spPr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24626" y="6343472"/>
            <a:ext cx="2057400" cy="365125"/>
          </a:xfrm>
        </p:spPr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5F1-D052-46DD-995A-F8F16752AA7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924" y="0"/>
            <a:ext cx="7772400" cy="1290305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Prosopis</a:t>
            </a:r>
            <a:r>
              <a:rPr lang="en-US" sz="4400" dirty="0" smtClean="0"/>
              <a:t> </a:t>
            </a:r>
            <a:r>
              <a:rPr lang="en-US" sz="4400" dirty="0" err="1"/>
              <a:t>J</a:t>
            </a:r>
            <a:r>
              <a:rPr lang="en-US" sz="4400" dirty="0" err="1" smtClean="0"/>
              <a:t>ulifora</a:t>
            </a:r>
            <a:r>
              <a:rPr lang="en-US" sz="4400" dirty="0" smtClean="0"/>
              <a:t> in Spate Irrigation Systems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109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voettekst 1"/>
          <p:cNvSpPr>
            <a:spLocks noGrp="1"/>
          </p:cNvSpPr>
          <p:nvPr>
            <p:ph type="ftr" sz="quarter" idx="4294967295"/>
          </p:nvPr>
        </p:nvSpPr>
        <p:spPr bwMode="auto">
          <a:xfrm>
            <a:off x="5724525" y="6453188"/>
            <a:ext cx="2895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SpN and ILEIA Documentation</a:t>
            </a:r>
          </a:p>
        </p:txBody>
      </p:sp>
      <p:pic>
        <p:nvPicPr>
          <p:cNvPr id="10242" name="Picture 3" descr="PIC_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333375"/>
            <a:ext cx="8448675" cy="63357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hthoek 1"/>
          <p:cNvSpPr>
            <a:spLocks noChangeArrowheads="1"/>
          </p:cNvSpPr>
          <p:nvPr/>
        </p:nvSpPr>
        <p:spPr bwMode="auto">
          <a:xfrm>
            <a:off x="4824413" y="55911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Verdana" charset="0"/>
                <a:cs typeface="Arial" charset="0"/>
              </a:rPr>
              <a:t>Moisture conservation is key: ploughing and mulching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sesame harv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134225" y="5373688"/>
            <a:ext cx="1901825" cy="1381125"/>
          </a:xfrm>
          <a:prstGeom prst="rect">
            <a:avLst/>
          </a:prstGeom>
          <a:solidFill>
            <a:srgbClr val="C7D7D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400" b="1" dirty="0">
                <a:latin typeface="Verdana" charset="0"/>
                <a:cs typeface="Arial" charset="0"/>
              </a:rPr>
              <a:t>Important </a:t>
            </a:r>
            <a:r>
              <a:rPr lang="nl-NL" sz="1400" b="1" dirty="0" err="1">
                <a:latin typeface="Verdana" charset="0"/>
                <a:cs typeface="Arial" charset="0"/>
              </a:rPr>
              <a:t>crops</a:t>
            </a:r>
            <a:r>
              <a:rPr lang="nl-NL" sz="1400" b="1" dirty="0">
                <a:latin typeface="Verdana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nl-NL" sz="1400" b="1" dirty="0" err="1">
                <a:latin typeface="Verdana" charset="0"/>
                <a:cs typeface="Arial" charset="0"/>
              </a:rPr>
              <a:t>Oilseeds</a:t>
            </a:r>
            <a:endParaRPr lang="nl-NL" sz="1400" b="1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nl-NL" sz="1400" b="1" dirty="0" err="1">
                <a:latin typeface="Verdana" charset="0"/>
                <a:cs typeface="Arial" charset="0"/>
              </a:rPr>
              <a:t>Pulses</a:t>
            </a:r>
            <a:endParaRPr lang="nl-NL" sz="1400" b="1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nl-NL" sz="1400" b="1" dirty="0" err="1">
                <a:latin typeface="Verdana" charset="0"/>
                <a:cs typeface="Arial" charset="0"/>
              </a:rPr>
              <a:t>Coarse</a:t>
            </a:r>
            <a:r>
              <a:rPr lang="nl-NL" sz="1400" b="1" dirty="0">
                <a:latin typeface="Verdana" charset="0"/>
                <a:cs typeface="Arial" charset="0"/>
              </a:rPr>
              <a:t> </a:t>
            </a:r>
            <a:r>
              <a:rPr lang="nl-NL" sz="1400" b="1" dirty="0" err="1">
                <a:latin typeface="Verdana" charset="0"/>
                <a:cs typeface="Arial" charset="0"/>
              </a:rPr>
              <a:t>grains</a:t>
            </a:r>
            <a:endParaRPr lang="nl-NL" sz="1400" b="1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nl-NL" sz="1400" b="1" dirty="0" err="1">
                <a:latin typeface="Verdana" charset="0"/>
                <a:cs typeface="Arial" charset="0"/>
              </a:rPr>
              <a:t>Cotto</a:t>
            </a:r>
            <a:endParaRPr lang="nl-NL" sz="1400" b="1" dirty="0">
              <a:latin typeface="Verdana" charset="0"/>
              <a:cs typeface="Arial" charset="0"/>
            </a:endParaRPr>
          </a:p>
          <a:p>
            <a:pPr>
              <a:defRPr/>
            </a:pPr>
            <a:endParaRPr lang="nl-NL" sz="1400" b="1" dirty="0">
              <a:latin typeface="Verdana" charset="0"/>
              <a:cs typeface="Arial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219700" y="2940050"/>
            <a:ext cx="39608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Contribute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to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food security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and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economic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growth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–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from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areas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with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high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variability</a:t>
            </a:r>
            <a:endParaRPr lang="nl-NL" sz="2400" b="1" dirty="0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  <p:pic>
        <p:nvPicPr>
          <p:cNvPr id="12293" name="Picture 3" descr="Teetak vegetable in market from sp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4652963"/>
            <a:ext cx="28321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err="1" smtClean="0"/>
              <a:t>Prosopis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juliflora</a:t>
            </a:r>
            <a:r>
              <a:rPr lang="en-US" sz="4000" b="1" dirty="0" smtClean="0"/>
              <a:t> geographical range in the year 2000  </a:t>
            </a:r>
            <a:r>
              <a:rPr lang="en-US" sz="2000" b="1" dirty="0" smtClean="0"/>
              <a:t>(</a:t>
            </a:r>
            <a:r>
              <a:rPr lang="fr-FR" sz="2000" b="1" dirty="0" smtClean="0"/>
              <a:t>Source: </a:t>
            </a:r>
            <a:r>
              <a:rPr lang="fr-FR" sz="2000" b="1" dirty="0" err="1" smtClean="0"/>
              <a:t>Pasiecznik</a:t>
            </a:r>
            <a:r>
              <a:rPr lang="fr-FR" sz="2000" b="1" dirty="0" smtClean="0"/>
              <a:t> et al., 2001 )</a:t>
            </a:r>
            <a:r>
              <a:rPr lang="fr-FR" sz="2000" dirty="0" smtClean="0"/>
              <a:t>	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 	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297"/>
            <a:ext cx="9144000" cy="5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Spate Irrigation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fast </a:t>
            </a:r>
          </a:p>
          <a:p>
            <a:r>
              <a:rPr lang="en-US" dirty="0" smtClean="0"/>
              <a:t>Clogs canals and reduces their capacity</a:t>
            </a:r>
          </a:p>
          <a:p>
            <a:r>
              <a:rPr lang="en-US" dirty="0" smtClean="0"/>
              <a:t>Blocks rivers, especially deltas – flooding becomes uncontrolled</a:t>
            </a:r>
          </a:p>
          <a:p>
            <a:r>
              <a:rPr lang="en-US" dirty="0"/>
              <a:t>Invades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Country overview: Eritrea, Ethiopia, Pakistan, Sudan and Yemen</a:t>
            </a:r>
          </a:p>
          <a:p>
            <a:pPr lvl="1"/>
            <a:r>
              <a:rPr lang="en-US" dirty="0" smtClean="0"/>
              <a:t>Control or Management of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endParaRPr lang="en-US" dirty="0" smtClean="0"/>
          </a:p>
          <a:p>
            <a:pPr lvl="1"/>
            <a:r>
              <a:rPr lang="en-US" dirty="0" smtClean="0"/>
              <a:t>Making use of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endParaRPr lang="en-US" dirty="0" smtClean="0"/>
          </a:p>
          <a:p>
            <a:pPr lvl="1"/>
            <a:r>
              <a:rPr lang="en-US" dirty="0" smtClean="0"/>
              <a:t>Conclusions: How to address the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r>
              <a:rPr lang="en-US" dirty="0" smtClean="0"/>
              <a:t> challenge?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23445"/>
              </p:ext>
            </p:extLst>
          </p:nvPr>
        </p:nvGraphicFramePr>
        <p:xfrm>
          <a:off x="1327013" y="1463040"/>
          <a:ext cx="7419279" cy="424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62"/>
                <a:gridCol w="2597690"/>
                <a:gridCol w="3146027"/>
              </a:tblGrid>
              <a:tr h="864642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purpose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234688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80s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Livestock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Sudan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 cultivation more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intensive and costly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because farmers have to remove seedlings and shrubs from the fields. 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Infestation still remains low.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Potentially it can become  a serious risk.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administration under food work.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simply re-grew.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research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measure in place up to this date - and this may not even contribute to the control of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 spread - is the approval for the cutting of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wood from live trees. </a:t>
                      </a:r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48882" y="169183"/>
            <a:ext cx="7600051" cy="1325563"/>
          </a:xfrm>
        </p:spPr>
        <p:txBody>
          <a:bodyPr/>
          <a:lstStyle/>
          <a:p>
            <a:pPr algn="ctr"/>
            <a:r>
              <a:rPr lang="en-US" dirty="0" smtClean="0"/>
              <a:t>Eritrea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639385"/>
              </p:ext>
            </p:extLst>
          </p:nvPr>
        </p:nvGraphicFramePr>
        <p:xfrm>
          <a:off x="1327013" y="1030939"/>
          <a:ext cx="751654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290"/>
                <a:gridCol w="2788863"/>
                <a:gridCol w="3344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Introduction purpose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 70s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Biological soil and water agent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Afar and Somali regions most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affected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Displacement of natural pasture grasses as well as native tree species.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Originate from many small villages, extending along the main (water)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routes; now steadily advancing into the surrounding landscape.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Controlling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Afar region in a number of ways.  Mass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campaigns to clear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have been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Control through utilization such as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charcaol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production and pod crushing, recently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bricket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making  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much could be done to eradicate or control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need integrated land use planning,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mobilization, technology transfer, private sector participation and supply of resources.</a:t>
                      </a:r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48882" y="-262919"/>
            <a:ext cx="7600051" cy="1325563"/>
          </a:xfrm>
        </p:spPr>
        <p:txBody>
          <a:bodyPr/>
          <a:lstStyle/>
          <a:p>
            <a:pPr algn="ctr"/>
            <a:r>
              <a:rPr lang="en-US" dirty="0" smtClean="0"/>
              <a:t>Ethiopia</a:t>
            </a:r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30151"/>
              </p:ext>
            </p:extLst>
          </p:nvPr>
        </p:nvGraphicFramePr>
        <p:xfrm>
          <a:off x="1327013" y="703589"/>
          <a:ext cx="751654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969"/>
                <a:gridCol w="2945981"/>
                <a:gridCol w="2951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Introduction purpose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half of 19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century – but quick acceleration in recent two decades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soil erosion and desertification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slows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downthe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spate flow in the canals.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Obstructs livestock from accessing drinking water.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Suppresses natural vegetation and dominating fallow lands. 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Selling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fuelwood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as charcoal is a popular business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Farmers use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branches for fencing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Focus on productive use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cultivate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saline areas for providing fodder, fuel wood and timber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used along the coast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Balochistan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sand dune control and prevention of sea incursion.</a:t>
                      </a:r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48882" y="-406953"/>
            <a:ext cx="7600051" cy="1325563"/>
          </a:xfrm>
        </p:spPr>
        <p:txBody>
          <a:bodyPr/>
          <a:lstStyle/>
          <a:p>
            <a:pPr algn="ctr"/>
            <a:r>
              <a:rPr lang="en-US" dirty="0" smtClean="0"/>
              <a:t>Pakistan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43250"/>
              </p:ext>
            </p:extLst>
          </p:nvPr>
        </p:nvGraphicFramePr>
        <p:xfrm>
          <a:off x="1327013" y="939281"/>
          <a:ext cx="751654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70"/>
                <a:gridCol w="2775769"/>
                <a:gridCol w="33182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Introduction purpose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1917 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Stabliize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 dunes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areas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invaded in drought-prone areas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Gash, decrease in the channel discharge capacity (25%),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reduction in groundwater level, land infestation 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of fodder and river bank stabilization,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Income from charcoal making and fuel wood from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Campaign in 1996 by the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Kassala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 government to eradicate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through community mobilization. In 2005 private companies were contracted. Mechanical, chemical and biological methods were used. 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Gash livelihood project (2004): Land was titled to farmers on the condition </a:t>
                      </a:r>
                      <a:r>
                        <a:rPr lang="nl-N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it would be taken back if they could not control the shrub. 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Re-infested in the Gash delta. Lack of follow up programs, inadequate management and weak enforcement of regulations played a major role. </a:t>
                      </a:r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48882" y="-302201"/>
            <a:ext cx="7600051" cy="1325563"/>
          </a:xfrm>
        </p:spPr>
        <p:txBody>
          <a:bodyPr/>
          <a:lstStyle/>
          <a:p>
            <a:pPr algn="ctr"/>
            <a:r>
              <a:rPr lang="en-US" dirty="0" smtClean="0"/>
              <a:t>Sudan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56537"/>
              </p:ext>
            </p:extLst>
          </p:nvPr>
        </p:nvGraphicFramePr>
        <p:xfrm>
          <a:off x="1327013" y="1463041"/>
          <a:ext cx="751654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74"/>
                <a:gridCol w="2500811"/>
                <a:gridCol w="32134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Introduction purpose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combat soil erosion and dune movement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wadi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Hajar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causing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floods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blocking watercourses and diverting floodwater into villages.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Investation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productive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land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Hodeidah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governorate,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Hadramout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Lahej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Abyan and Shabwa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Drying out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palms – destabilizing coastal areas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FAO implemented a project to manage and control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Farmers were trained in the use of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juliflora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pods for animal feeding and the stems of the plant for firewood. 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Pods became a profitable enterprise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the farmers.</a:t>
                      </a:r>
                      <a:endParaRPr lang="nl-NL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48882" y="169183"/>
            <a:ext cx="7600051" cy="1325563"/>
          </a:xfrm>
        </p:spPr>
        <p:txBody>
          <a:bodyPr/>
          <a:lstStyle/>
          <a:p>
            <a:pPr algn="ctr"/>
            <a:r>
              <a:rPr lang="en-US" dirty="0" smtClean="0"/>
              <a:t>Yemen</a:t>
            </a: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br>
              <a:rPr lang="en-US" dirty="0" smtClean="0"/>
            </a:br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166" y="1392022"/>
            <a:ext cx="6531428" cy="47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1" descr="Fig 1.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44093" y="4284448"/>
            <a:ext cx="63063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schemeClr val="bg1"/>
                </a:solidFill>
              </a:rPr>
              <a:t>Diverting</a:t>
            </a:r>
            <a:r>
              <a:rPr lang="nl-NL" sz="2000" b="1" dirty="0" smtClean="0">
                <a:solidFill>
                  <a:schemeClr val="bg1"/>
                </a:solidFill>
              </a:rPr>
              <a:t> short </a:t>
            </a:r>
            <a:r>
              <a:rPr lang="nl-NL" sz="2000" b="1" dirty="0" err="1" smtClean="0">
                <a:solidFill>
                  <a:schemeClr val="bg1"/>
                </a:solidFill>
              </a:rPr>
              <a:t>terms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floods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from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ephemeral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streams</a:t>
            </a:r>
            <a:endParaRPr lang="nl-NL" sz="2000" b="1" dirty="0" smtClean="0">
              <a:solidFill>
                <a:schemeClr val="bg1"/>
              </a:solidFill>
            </a:endParaRPr>
          </a:p>
          <a:p>
            <a:r>
              <a:rPr lang="nl-NL" sz="2000" b="1" dirty="0" smtClean="0">
                <a:solidFill>
                  <a:schemeClr val="bg1"/>
                </a:solidFill>
              </a:rPr>
              <a:t>For rangeland, </a:t>
            </a:r>
            <a:r>
              <a:rPr lang="nl-NL" sz="2000" b="1" dirty="0" err="1" smtClean="0">
                <a:solidFill>
                  <a:schemeClr val="bg1"/>
                </a:solidFill>
              </a:rPr>
              <a:t>agriculture</a:t>
            </a:r>
            <a:r>
              <a:rPr lang="nl-NL" sz="2000" b="1" dirty="0" smtClean="0">
                <a:solidFill>
                  <a:schemeClr val="bg1"/>
                </a:solidFill>
              </a:rPr>
              <a:t>, </a:t>
            </a:r>
            <a:r>
              <a:rPr lang="nl-NL" sz="2000" b="1" dirty="0" err="1" smtClean="0">
                <a:solidFill>
                  <a:schemeClr val="bg1"/>
                </a:solidFill>
              </a:rPr>
              <a:t>local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drinking</a:t>
            </a:r>
            <a:r>
              <a:rPr lang="nl-NL" sz="2000" b="1" dirty="0" smtClean="0">
                <a:solidFill>
                  <a:schemeClr val="bg1"/>
                </a:solidFill>
              </a:rPr>
              <a:t> water storage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  </a:t>
            </a:r>
            <a:r>
              <a:rPr lang="nl-NL" sz="2000" b="1" dirty="0" err="1" smtClean="0">
                <a:solidFill>
                  <a:schemeClr val="bg1"/>
                </a:solidFill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increasingly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groundwater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recharge</a:t>
            </a:r>
            <a:endParaRPr lang="nl-NL" sz="2000" b="1" dirty="0" smtClean="0">
              <a:solidFill>
                <a:schemeClr val="bg1"/>
              </a:solidFill>
            </a:endParaRPr>
          </a:p>
          <a:p>
            <a:r>
              <a:rPr lang="nl-NL" sz="2000" b="1" dirty="0" smtClean="0">
                <a:solidFill>
                  <a:schemeClr val="bg1"/>
                </a:solidFill>
              </a:rPr>
              <a:t>Important land </a:t>
            </a:r>
            <a:r>
              <a:rPr lang="nl-NL" sz="2000" b="1" dirty="0" err="1" smtClean="0">
                <a:solidFill>
                  <a:schemeClr val="bg1"/>
                </a:solidFill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</a:rPr>
              <a:t> water </a:t>
            </a:r>
            <a:r>
              <a:rPr lang="nl-NL" sz="2000" b="1" dirty="0" err="1" smtClean="0">
                <a:solidFill>
                  <a:schemeClr val="bg1"/>
                </a:solidFill>
              </a:rPr>
              <a:t>use</a:t>
            </a:r>
            <a:r>
              <a:rPr lang="nl-NL" sz="2000" b="1" dirty="0" smtClean="0">
                <a:solidFill>
                  <a:schemeClr val="bg1"/>
                </a:solidFill>
              </a:rPr>
              <a:t> in </a:t>
            </a:r>
            <a:r>
              <a:rPr lang="nl-NL" sz="2000" b="1" dirty="0" err="1" smtClean="0">
                <a:solidFill>
                  <a:schemeClr val="bg1"/>
                </a:solidFill>
              </a:rPr>
              <a:t>many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ASALs</a:t>
            </a:r>
            <a:endParaRPr lang="nl-NL" sz="2000" b="1" dirty="0" smtClean="0">
              <a:solidFill>
                <a:schemeClr val="bg1"/>
              </a:solidFill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</a:rPr>
              <a:t>Upcoming</a:t>
            </a:r>
            <a:r>
              <a:rPr lang="nl-NL" sz="2000" b="1" dirty="0" smtClean="0">
                <a:solidFill>
                  <a:schemeClr val="bg1"/>
                </a:solidFill>
              </a:rPr>
              <a:t> in Horn of </a:t>
            </a:r>
            <a:r>
              <a:rPr lang="nl-NL" sz="2000" b="1" dirty="0" err="1" smtClean="0">
                <a:solidFill>
                  <a:schemeClr val="bg1"/>
                </a:solidFill>
              </a:rPr>
              <a:t>Africa</a:t>
            </a:r>
            <a:endParaRPr lang="nl-NL" sz="2000" b="1" dirty="0" smtClean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due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to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population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pressure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</a:rPr>
              <a:t> change in water </a:t>
            </a:r>
            <a:r>
              <a:rPr lang="nl-NL" sz="2000" b="1" dirty="0" err="1" smtClean="0">
                <a:solidFill>
                  <a:schemeClr val="bg1"/>
                </a:solidFill>
              </a:rPr>
              <a:t>patterns</a:t>
            </a:r>
            <a:endParaRPr lang="nl-NL" sz="2000" b="1" dirty="0" smtClean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 cover change in the Gash scheme, Sudan. 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2075656"/>
            <a:ext cx="68008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r>
              <a:rPr lang="en-US" dirty="0" smtClean="0"/>
              <a:t> infestation on canal discharge capacity in the Gash scheme.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77" y="1972492"/>
            <a:ext cx="7708322" cy="38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76503" cy="36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51" y="-1"/>
            <a:ext cx="4486249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1824"/>
            <a:ext cx="4663440" cy="31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985" y="3633515"/>
            <a:ext cx="4542016" cy="32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3783893" y="130941"/>
            <a:ext cx="19984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/>
              <a:t>Methods</a:t>
            </a:r>
            <a:r>
              <a:rPr lang="nl-NL" dirty="0" smtClean="0"/>
              <a:t> of control</a:t>
            </a:r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Control and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Biological: </a:t>
            </a:r>
            <a:r>
              <a:rPr lang="en-US" dirty="0" smtClean="0"/>
              <a:t>(predators/ pathogens such as </a:t>
            </a:r>
            <a:r>
              <a:rPr lang="en-US" dirty="0" err="1" smtClean="0"/>
              <a:t>Algarobius</a:t>
            </a:r>
            <a:r>
              <a:rPr lang="en-US" dirty="0" smtClean="0"/>
              <a:t> </a:t>
            </a:r>
            <a:r>
              <a:rPr lang="en-US" dirty="0" err="1" smtClean="0"/>
              <a:t>bottimeri</a:t>
            </a:r>
            <a:r>
              <a:rPr lang="en-US" dirty="0" smtClean="0"/>
              <a:t>, </a:t>
            </a:r>
            <a:r>
              <a:rPr lang="en-US" dirty="0" err="1" smtClean="0"/>
              <a:t>Algarobius</a:t>
            </a:r>
            <a:r>
              <a:rPr lang="en-US" dirty="0" smtClean="0"/>
              <a:t> </a:t>
            </a:r>
            <a:r>
              <a:rPr lang="en-US" dirty="0" err="1" smtClean="0"/>
              <a:t>prosopis</a:t>
            </a:r>
            <a:r>
              <a:rPr lang="en-US" dirty="0" smtClean="0"/>
              <a:t>, </a:t>
            </a:r>
            <a:r>
              <a:rPr lang="en-US" dirty="0" err="1" smtClean="0"/>
              <a:t>Prosopidopsylla</a:t>
            </a:r>
            <a:r>
              <a:rPr lang="en-US" dirty="0" smtClean="0"/>
              <a:t> </a:t>
            </a:r>
            <a:r>
              <a:rPr lang="en-US" dirty="0" err="1" smtClean="0"/>
              <a:t>flava</a:t>
            </a:r>
            <a:r>
              <a:rPr lang="en-US" dirty="0" smtClean="0"/>
              <a:t> and </a:t>
            </a:r>
            <a:r>
              <a:rPr lang="en-US" dirty="0" err="1" smtClean="0"/>
              <a:t>Evippe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Experimented in Sudan and Australia</a:t>
            </a:r>
          </a:p>
          <a:p>
            <a:pPr lvl="1"/>
            <a:r>
              <a:rPr lang="en-US" dirty="0" smtClean="0"/>
              <a:t>Slow process</a:t>
            </a:r>
          </a:p>
          <a:p>
            <a:r>
              <a:rPr lang="en-US" b="1" dirty="0" smtClean="0"/>
              <a:t>Burning</a:t>
            </a:r>
            <a:r>
              <a:rPr lang="en-US" dirty="0" smtClean="0"/>
              <a:t> the stump with kerosene after it has been cut (Yemen)</a:t>
            </a:r>
          </a:p>
          <a:p>
            <a:pPr lvl="1"/>
            <a:r>
              <a:rPr lang="en-US" dirty="0" smtClean="0"/>
              <a:t>Works when plant is dry and roots not too deep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Control and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Mechanical: </a:t>
            </a:r>
            <a:r>
              <a:rPr lang="en-US" dirty="0" smtClean="0"/>
              <a:t>(stick racking, chain pulling, bulldozer pushing and blade </a:t>
            </a:r>
            <a:r>
              <a:rPr lang="en-US" dirty="0" err="1" smtClean="0"/>
              <a:t>ploughing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Effectiveness depends on soil moisture</a:t>
            </a:r>
          </a:p>
          <a:p>
            <a:pPr lvl="1"/>
            <a:r>
              <a:rPr lang="en-US" dirty="0" err="1" smtClean="0"/>
              <a:t>Reinfestation</a:t>
            </a:r>
            <a:r>
              <a:rPr lang="en-US" dirty="0" smtClean="0"/>
              <a:t> esp. when much young trees and seedlings</a:t>
            </a:r>
          </a:p>
          <a:p>
            <a:pPr lvl="1"/>
            <a:r>
              <a:rPr lang="en-US" dirty="0" smtClean="0"/>
              <a:t>Maintenance and follow up care is important</a:t>
            </a:r>
          </a:p>
          <a:p>
            <a:r>
              <a:rPr lang="en-US" b="1" dirty="0" smtClean="0"/>
              <a:t>Chemical: </a:t>
            </a:r>
            <a:r>
              <a:rPr lang="en-US" dirty="0" smtClean="0"/>
              <a:t>(Round up, 2-4 D, Glenside, </a:t>
            </a:r>
            <a:r>
              <a:rPr lang="en-US" dirty="0" err="1" smtClean="0"/>
              <a:t>Kerosine</a:t>
            </a:r>
            <a:r>
              <a:rPr lang="en-US" dirty="0" smtClean="0"/>
              <a:t> and diesel oil)</a:t>
            </a:r>
          </a:p>
          <a:p>
            <a:pPr lvl="1"/>
            <a:r>
              <a:rPr lang="en-US" dirty="0" smtClean="0"/>
              <a:t>Cutting and spraying/painting freshly cut stems</a:t>
            </a:r>
          </a:p>
          <a:p>
            <a:pPr lvl="1"/>
            <a:r>
              <a:rPr lang="en-US" dirty="0" smtClean="0"/>
              <a:t>Use when plant is actively growing, but before having pods</a:t>
            </a:r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08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pic>
        <p:nvPicPr>
          <p:cNvPr id="5124" name="Picture 4" descr="C:\Users\Matthijs\Desktop\Prosopis Photos\SAM_2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629" y="0"/>
            <a:ext cx="4441371" cy="333102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20858"/>
            <a:ext cx="4585063" cy="34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tthijs\Desktop\Prosopis Photos\SAM_2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5691" cy="3500846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82" y="3303348"/>
            <a:ext cx="4741818" cy="35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3941058" y="130941"/>
            <a:ext cx="1476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/>
              <a:t>Beneficial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use of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wood, charcoal and </a:t>
            </a:r>
            <a:r>
              <a:rPr lang="en-US" dirty="0" err="1" smtClean="0"/>
              <a:t>brickets</a:t>
            </a:r>
            <a:endParaRPr lang="en-US" dirty="0" smtClean="0"/>
          </a:p>
          <a:p>
            <a:r>
              <a:rPr lang="en-US" dirty="0" smtClean="0"/>
              <a:t>Biomass feed for energy plants</a:t>
            </a:r>
          </a:p>
          <a:p>
            <a:r>
              <a:rPr lang="en-US" dirty="0" smtClean="0"/>
              <a:t>Timber (if not too craggy)</a:t>
            </a:r>
          </a:p>
          <a:p>
            <a:r>
              <a:rPr lang="en-US" dirty="0" smtClean="0"/>
              <a:t>Fodder</a:t>
            </a:r>
          </a:p>
          <a:p>
            <a:r>
              <a:rPr lang="en-US" dirty="0" smtClean="0"/>
              <a:t>Land reclamation (</a:t>
            </a:r>
            <a:r>
              <a:rPr lang="en-US" dirty="0" err="1" smtClean="0"/>
              <a:t>tera</a:t>
            </a:r>
            <a:r>
              <a:rPr lang="en-US" dirty="0" smtClean="0"/>
              <a:t> </a:t>
            </a:r>
            <a:r>
              <a:rPr lang="en-US" dirty="0" err="1" smtClean="0"/>
              <a:t>preta</a:t>
            </a:r>
            <a:r>
              <a:rPr lang="en-US" dirty="0" smtClean="0"/>
              <a:t>, </a:t>
            </a:r>
            <a:r>
              <a:rPr lang="en-US" dirty="0" err="1" smtClean="0"/>
              <a:t>biochar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Honey, gum and sugar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single remedy: focus on combination of control and making use of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96518" y="2596698"/>
            <a:ext cx="3754305" cy="3046455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Can play a role in sustaining the livelihood of poor rural households</a:t>
            </a:r>
          </a:p>
          <a:p>
            <a:r>
              <a:rPr lang="en-US" sz="2300" dirty="0" smtClean="0"/>
              <a:t>Source of fuel and dry season animal feed</a:t>
            </a:r>
          </a:p>
          <a:p>
            <a:r>
              <a:rPr lang="en-US" sz="2300" dirty="0" smtClean="0"/>
              <a:t>Wood does not spit, spark or smoke excessively (produces good charcoal)</a:t>
            </a:r>
          </a:p>
          <a:p>
            <a:r>
              <a:rPr lang="en-US" sz="2300" dirty="0" smtClean="0"/>
              <a:t>High quality and hard timber (can be processed into furniture or construction material)</a:t>
            </a:r>
          </a:p>
          <a:p>
            <a:r>
              <a:rPr lang="en-US" sz="2300" dirty="0" smtClean="0"/>
              <a:t>Good animal feed</a:t>
            </a:r>
          </a:p>
          <a:p>
            <a:r>
              <a:rPr lang="en-US" sz="2300" dirty="0" smtClean="0"/>
              <a:t>Can act as vegetative fencing to delimit and protect properties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56609" y="2583636"/>
            <a:ext cx="3887391" cy="4039232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 smtClean="0"/>
              <a:t>Lack of traditional knowledge on how to manage and control the plants</a:t>
            </a:r>
          </a:p>
          <a:p>
            <a:r>
              <a:rPr lang="en-US" sz="4900" dirty="0" smtClean="0"/>
              <a:t>Obstructs paths and roads</a:t>
            </a:r>
          </a:p>
          <a:p>
            <a:r>
              <a:rPr lang="en-US" sz="4900" dirty="0" smtClean="0"/>
              <a:t>Hard and costly to remove</a:t>
            </a:r>
          </a:p>
          <a:p>
            <a:r>
              <a:rPr lang="en-US" sz="4900" dirty="0" smtClean="0"/>
              <a:t>Expands quickly even in the hardest conditions</a:t>
            </a:r>
          </a:p>
          <a:p>
            <a:r>
              <a:rPr lang="en-US" sz="4900" dirty="0" smtClean="0"/>
              <a:t>Thorns can injure animals and people</a:t>
            </a:r>
          </a:p>
          <a:p>
            <a:r>
              <a:rPr lang="en-US" sz="4900" dirty="0" smtClean="0"/>
              <a:t>Depletes the water moisture and groundwater</a:t>
            </a:r>
          </a:p>
          <a:p>
            <a:r>
              <a:rPr lang="en-US" sz="4900" dirty="0" smtClean="0"/>
              <a:t>Few plants are able to grow under its crown shade</a:t>
            </a:r>
          </a:p>
          <a:p>
            <a:r>
              <a:rPr lang="en-US" sz="4900" dirty="0" smtClean="0"/>
              <a:t>Can favor the breeding of malaria spreading mosquitoes</a:t>
            </a:r>
          </a:p>
          <a:p>
            <a:r>
              <a:rPr lang="en-US" sz="4900" dirty="0" smtClean="0"/>
              <a:t>Causes pastoralists communal lands to shrink.</a:t>
            </a:r>
            <a:endParaRPr lang="nl-NL" sz="4900" dirty="0" smtClean="0"/>
          </a:p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 aspects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Aspects</a:t>
            </a:r>
            <a:endParaRPr lang="nl-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Conclusions: How to address the </a:t>
            </a:r>
            <a:r>
              <a:rPr lang="en-US" dirty="0" err="1" smtClean="0"/>
              <a:t>Prosopis</a:t>
            </a:r>
            <a:r>
              <a:rPr lang="en-US" dirty="0" smtClean="0"/>
              <a:t> </a:t>
            </a:r>
            <a:r>
              <a:rPr lang="en-US" dirty="0" err="1" smtClean="0"/>
              <a:t>Juliflora</a:t>
            </a:r>
            <a:r>
              <a:rPr lang="en-US" dirty="0" smtClean="0"/>
              <a:t> Challenge in Spate Irrigation Systems?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Intense land use planning and regulation – not allow cattle movement between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Combine ‘combating’ </a:t>
            </a:r>
            <a:r>
              <a:rPr lang="en-US" dirty="0"/>
              <a:t>and </a:t>
            </a:r>
            <a:r>
              <a:rPr lang="en-US" dirty="0" smtClean="0"/>
              <a:t>‘utilizing’</a:t>
            </a:r>
          </a:p>
          <a:p>
            <a:r>
              <a:rPr lang="en-US" dirty="0" smtClean="0"/>
              <a:t>Focus on removal from water ways, highly productive land or land important for local food security</a:t>
            </a:r>
          </a:p>
          <a:p>
            <a:r>
              <a:rPr lang="en-US" dirty="0" smtClean="0"/>
              <a:t>Land using communities encouraged to uproot seedlings when still easy to remove</a:t>
            </a:r>
          </a:p>
          <a:p>
            <a:r>
              <a:rPr lang="en-US" dirty="0" smtClean="0"/>
              <a:t>Promote innovative uses (bio-char or energy bio-mass - </a:t>
            </a:r>
            <a:r>
              <a:rPr lang="en-US" dirty="0" err="1" smtClean="0"/>
              <a:t>bricketing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Alternative land uses – Acacia charcoal plantations</a:t>
            </a:r>
          </a:p>
          <a:p>
            <a:r>
              <a:rPr lang="en-US" dirty="0" smtClean="0"/>
              <a:t>Introduce broader range of eradication measures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www.spate-irrigation.org</a:t>
            </a:r>
            <a:endParaRPr lang="nl-NL" dirty="0"/>
          </a:p>
        </p:txBody>
      </p:sp>
      <p:pic>
        <p:nvPicPr>
          <p:cNvPr id="8" name="Tijdelijke aanduiding voor inhoud 7" descr="IMG_8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21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008" y="-66976"/>
            <a:ext cx="7600051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Spate</a:t>
            </a:r>
            <a:r>
              <a:rPr lang="nl-NL" sz="3200" dirty="0"/>
              <a:t> </a:t>
            </a:r>
            <a:r>
              <a:rPr lang="nl-NL" sz="3200" dirty="0" err="1"/>
              <a:t>irrigation</a:t>
            </a:r>
            <a:r>
              <a:rPr lang="nl-NL" sz="3200" dirty="0"/>
              <a:t> </a:t>
            </a:r>
            <a:r>
              <a:rPr lang="nl-NL" sz="3200" dirty="0" smtClean="0"/>
              <a:t>in ASAL – </a:t>
            </a:r>
            <a:r>
              <a:rPr lang="nl-NL" sz="3200" dirty="0" err="1"/>
              <a:t>globally</a:t>
            </a:r>
            <a:r>
              <a:rPr lang="nl-NL" sz="3200" dirty="0"/>
              <a:t> </a:t>
            </a:r>
            <a:endParaRPr lang="en-GB" sz="3200" dirty="0"/>
          </a:p>
        </p:txBody>
      </p:sp>
      <p:pic>
        <p:nvPicPr>
          <p:cNvPr id="5735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8229600" cy="3049588"/>
          </a:xfrm>
          <a:noFill/>
          <a:ln/>
        </p:spPr>
      </p:pic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791200" y="3012588"/>
            <a:ext cx="1295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5791200" y="2182380"/>
            <a:ext cx="1295400" cy="3810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2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835150" y="4708525"/>
            <a:ext cx="7200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1600" dirty="0"/>
              <a:t>In </a:t>
            </a:r>
            <a:r>
              <a:rPr lang="nl-NL" sz="1600" dirty="0" err="1"/>
              <a:t>addition</a:t>
            </a:r>
            <a:r>
              <a:rPr lang="nl-NL" sz="1600" dirty="0"/>
              <a:t> </a:t>
            </a:r>
            <a:r>
              <a:rPr lang="nl-NL" sz="1600" dirty="0" err="1"/>
              <a:t>there</a:t>
            </a:r>
            <a:r>
              <a:rPr lang="nl-NL" sz="1600" dirty="0"/>
              <a:t> is </a:t>
            </a:r>
            <a:r>
              <a:rPr lang="nl-NL" sz="1600" dirty="0" err="1" smtClean="0"/>
              <a:t>spate</a:t>
            </a:r>
            <a:r>
              <a:rPr lang="nl-NL" sz="1600" dirty="0" smtClean="0"/>
              <a:t> </a:t>
            </a:r>
            <a:r>
              <a:rPr lang="nl-NL" sz="1600" dirty="0" err="1"/>
              <a:t>irrigation</a:t>
            </a:r>
            <a:r>
              <a:rPr lang="nl-NL" sz="1600" dirty="0"/>
              <a:t> in </a:t>
            </a:r>
            <a:r>
              <a:rPr lang="nl-NL" sz="1600" dirty="0" smtClean="0"/>
              <a:t>Ethiopia (110,000 ha)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/>
              <a:t>Kenya </a:t>
            </a:r>
            <a:r>
              <a:rPr lang="nl-NL" sz="1600" dirty="0" smtClean="0"/>
              <a:t>(20,000 ha)</a:t>
            </a:r>
          </a:p>
          <a:p>
            <a:endParaRPr lang="nl-NL" sz="1600" dirty="0"/>
          </a:p>
          <a:p>
            <a:r>
              <a:rPr lang="nl-NL" sz="1600" dirty="0" err="1"/>
              <a:t>Spate</a:t>
            </a:r>
            <a:r>
              <a:rPr lang="nl-NL" sz="1600" dirty="0"/>
              <a:t> </a:t>
            </a:r>
            <a:r>
              <a:rPr lang="nl-NL" sz="1600" dirty="0" err="1"/>
              <a:t>irrigation</a:t>
            </a:r>
            <a:r>
              <a:rPr lang="nl-NL" sz="1600" dirty="0"/>
              <a:t> was </a:t>
            </a:r>
            <a:r>
              <a:rPr lang="nl-NL" sz="1600" dirty="0" err="1"/>
              <a:t>practized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Red </a:t>
            </a:r>
            <a:r>
              <a:rPr lang="nl-NL" sz="1600" dirty="0" err="1"/>
              <a:t>Indians</a:t>
            </a:r>
            <a:r>
              <a:rPr lang="nl-NL" sz="1600" dirty="0"/>
              <a:t> </a:t>
            </a:r>
            <a:r>
              <a:rPr lang="nl-NL" sz="1600" dirty="0" smtClean="0"/>
              <a:t>as well as Queen of Sheba – in </a:t>
            </a:r>
            <a:r>
              <a:rPr lang="nl-NL" sz="1600" dirty="0" err="1" smtClean="0"/>
              <a:t>comparison</a:t>
            </a:r>
            <a:r>
              <a:rPr lang="nl-NL" sz="1600" dirty="0" smtClean="0"/>
              <a:t> </a:t>
            </a:r>
            <a:r>
              <a:rPr lang="nl-NL" sz="1600" dirty="0" err="1" smtClean="0"/>
              <a:t>history</a:t>
            </a:r>
            <a:r>
              <a:rPr lang="nl-NL" sz="1600" dirty="0" smtClean="0"/>
              <a:t> in Horn of </a:t>
            </a:r>
            <a:r>
              <a:rPr lang="nl-NL" sz="1600" dirty="0" err="1" smtClean="0"/>
              <a:t>Africa</a:t>
            </a:r>
            <a:r>
              <a:rPr lang="nl-NL" sz="1600" dirty="0" smtClean="0"/>
              <a:t> is recent</a:t>
            </a:r>
            <a:endParaRPr lang="en-GB" b="0" dirty="0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 rot="-1145052">
            <a:off x="6705600" y="914400"/>
            <a:ext cx="11969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0">
                <a:solidFill>
                  <a:srgbClr val="FF0000"/>
                </a:solidFill>
              </a:rPr>
              <a:t>Estimates</a:t>
            </a:r>
            <a:endParaRPr lang="en-GB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pic>
        <p:nvPicPr>
          <p:cNvPr id="6147" name="Picture 4" descr="DSC012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338" y="-26988"/>
            <a:ext cx="9866313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50938" y="207963"/>
            <a:ext cx="5762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bg1"/>
                </a:solidFill>
                <a:cs typeface="Arial" charset="0"/>
              </a:rPr>
              <a:t>Engineering in </a:t>
            </a:r>
            <a:r>
              <a:rPr lang="nl-NL" sz="2400" dirty="0" err="1">
                <a:solidFill>
                  <a:schemeClr val="bg1"/>
                </a:solidFill>
                <a:cs typeface="Arial" charset="0"/>
              </a:rPr>
              <a:t>spate</a:t>
            </a:r>
            <a:r>
              <a:rPr lang="nl-NL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cs typeface="Arial" charset="0"/>
              </a:rPr>
              <a:t>irrigation</a:t>
            </a:r>
            <a:r>
              <a:rPr lang="nl-NL" sz="2400" dirty="0">
                <a:solidFill>
                  <a:schemeClr val="bg1"/>
                </a:solidFill>
                <a:cs typeface="Arial" charset="0"/>
              </a:rPr>
              <a:t> is different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227763" y="5373688"/>
            <a:ext cx="2911475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 err="1">
                <a:cs typeface="Arial" charset="0"/>
              </a:rPr>
              <a:t>Dealing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with</a:t>
            </a:r>
            <a:r>
              <a:rPr lang="nl-NL" dirty="0">
                <a:cs typeface="Arial" charset="0"/>
              </a:rPr>
              <a:t>:</a:t>
            </a:r>
          </a:p>
          <a:p>
            <a:pPr>
              <a:defRPr/>
            </a:pPr>
            <a:r>
              <a:rPr lang="nl-NL" dirty="0">
                <a:cs typeface="Arial" charset="0"/>
              </a:rPr>
              <a:t>High sediment loads</a:t>
            </a:r>
          </a:p>
          <a:p>
            <a:pPr>
              <a:defRPr/>
            </a:pPr>
            <a:r>
              <a:rPr lang="nl-NL" dirty="0" err="1">
                <a:cs typeface="Arial" charset="0"/>
              </a:rPr>
              <a:t>Dynamic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river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morphology</a:t>
            </a:r>
            <a:endParaRPr lang="nl-NL" dirty="0">
              <a:cs typeface="Arial" charset="0"/>
            </a:endParaRPr>
          </a:p>
          <a:p>
            <a:pPr>
              <a:defRPr/>
            </a:pPr>
            <a:r>
              <a:rPr lang="nl-NL" dirty="0" err="1">
                <a:cs typeface="Arial" charset="0"/>
              </a:rPr>
              <a:t>Excluding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very</a:t>
            </a:r>
            <a:r>
              <a:rPr lang="nl-NL" dirty="0">
                <a:cs typeface="Arial" charset="0"/>
              </a:rPr>
              <a:t> high </a:t>
            </a:r>
            <a:r>
              <a:rPr lang="nl-NL" dirty="0" err="1">
                <a:cs typeface="Arial" charset="0"/>
              </a:rPr>
              <a:t>floods</a:t>
            </a:r>
            <a:r>
              <a:rPr lang="nl-NL" dirty="0">
                <a:cs typeface="Arial" charset="0"/>
              </a:rPr>
              <a:t> </a:t>
            </a:r>
          </a:p>
          <a:p>
            <a:pPr>
              <a:defRPr/>
            </a:pPr>
            <a:r>
              <a:rPr lang="nl-NL" dirty="0">
                <a:cs typeface="Arial" charset="0"/>
              </a:rPr>
              <a:t>‘Killing’ the force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SCN03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274638"/>
            <a:ext cx="80756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Constructing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soil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diversion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and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guide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bunds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in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cs typeface="Arial" charset="0"/>
              </a:rPr>
              <a:t>lowland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cs typeface="Arial" charset="0"/>
              </a:rPr>
              <a:t> systems</a:t>
            </a:r>
          </a:p>
          <a:p>
            <a:pPr algn="ctr">
              <a:defRPr/>
            </a:pPr>
            <a:endParaRPr lang="nl-NL" sz="2400" b="1" dirty="0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Afbeelding 1" descr="Fig 5.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22300"/>
            <a:ext cx="7454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hoek 4"/>
          <p:cNvSpPr>
            <a:spLocks noChangeArrowheads="1"/>
          </p:cNvSpPr>
          <p:nvPr/>
        </p:nvSpPr>
        <p:spPr bwMode="auto">
          <a:xfrm>
            <a:off x="936625" y="4365625"/>
            <a:ext cx="406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Verdana" charset="0"/>
                <a:cs typeface="Arial" charset="0"/>
              </a:rPr>
              <a:t>Managing sediment as important as managing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Afbeelding 2" descr="Fig 4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9692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hthoek 4"/>
          <p:cNvSpPr>
            <a:spLocks noChangeArrowheads="1"/>
          </p:cNvSpPr>
          <p:nvPr/>
        </p:nvSpPr>
        <p:spPr bwMode="auto">
          <a:xfrm>
            <a:off x="1258888" y="57245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Verdana" charset="0"/>
                <a:cs typeface="Arial" charset="0"/>
              </a:rPr>
              <a:t>Land being built up by sediment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pic>
        <p:nvPicPr>
          <p:cNvPr id="3" name="Afbeelding 2" descr="Figure 4_ same as figur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0" y="367020"/>
            <a:ext cx="8187620" cy="61407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6831" y="3483012"/>
            <a:ext cx="430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FFFFFF"/>
                </a:solidFill>
              </a:rPr>
              <a:t>Recharge</a:t>
            </a:r>
            <a:r>
              <a:rPr lang="nl-NL" sz="2000" b="1" dirty="0" smtClean="0">
                <a:solidFill>
                  <a:srgbClr val="FFFFFF"/>
                </a:solidFill>
              </a:rPr>
              <a:t> of </a:t>
            </a:r>
            <a:r>
              <a:rPr lang="nl-NL" sz="2000" b="1" dirty="0" err="1" smtClean="0">
                <a:solidFill>
                  <a:srgbClr val="FFFFFF"/>
                </a:solidFill>
              </a:rPr>
              <a:t>wells</a:t>
            </a:r>
            <a:r>
              <a:rPr lang="nl-NL" sz="2000" b="1" dirty="0" smtClean="0">
                <a:solidFill>
                  <a:srgbClr val="FFFFFF"/>
                </a:solidFill>
              </a:rPr>
              <a:t> </a:t>
            </a:r>
            <a:r>
              <a:rPr lang="nl-NL" sz="2000" b="1" dirty="0" err="1" smtClean="0">
                <a:solidFill>
                  <a:srgbClr val="FFFFFF"/>
                </a:solidFill>
              </a:rPr>
              <a:t>from</a:t>
            </a:r>
            <a:r>
              <a:rPr lang="nl-NL" sz="2000" b="1" dirty="0" smtClean="0">
                <a:solidFill>
                  <a:srgbClr val="FFFFFF"/>
                </a:solidFill>
              </a:rPr>
              <a:t> </a:t>
            </a:r>
            <a:r>
              <a:rPr lang="nl-NL" sz="2000" b="1" dirty="0" err="1" smtClean="0">
                <a:solidFill>
                  <a:srgbClr val="FFFFFF"/>
                </a:solidFill>
              </a:rPr>
              <a:t>flood</a:t>
            </a:r>
            <a:r>
              <a:rPr lang="nl-NL" sz="2000" b="1" dirty="0" smtClean="0">
                <a:solidFill>
                  <a:srgbClr val="FFFFFF"/>
                </a:solidFill>
              </a:rPr>
              <a:t> water</a:t>
            </a:r>
            <a:endParaRPr lang="nl-N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8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1" descr="Fig 4.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00988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hthoek 2"/>
          <p:cNvSpPr>
            <a:spLocks noChangeArrowheads="1"/>
          </p:cNvSpPr>
          <p:nvPr/>
        </p:nvSpPr>
        <p:spPr bwMode="auto">
          <a:xfrm>
            <a:off x="900113" y="6207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Verdana" charset="0"/>
                <a:cs typeface="Arial" charset="0"/>
              </a:rPr>
              <a:t>Moisture conservation is key: ploughing and mulching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vs3" id="{CC796699-440D-46A3-9330-6AFE12E68309}" vid="{2CC57FF2-FF73-44E0-B381-8869CD9D3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950</Words>
  <Application>Microsoft Office PowerPoint</Application>
  <PresentationFormat>Diavoorstelling (4:3)</PresentationFormat>
  <Paragraphs>192</Paragraphs>
  <Slides>29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 Theme</vt:lpstr>
      <vt:lpstr>Prosopis Julifora in Spate Irrigation Systems</vt:lpstr>
      <vt:lpstr>PowerPoint-presentatie</vt:lpstr>
      <vt:lpstr>Spate irrigation in ASAL – globally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Prosopis juliflora geographical range in the year 2000  (Source: Pasiecznik et al., 2001 )     </vt:lpstr>
      <vt:lpstr>Prosopis Juliflora  in Spate Irrigation </vt:lpstr>
      <vt:lpstr>Eritrea</vt:lpstr>
      <vt:lpstr>Ethiopia</vt:lpstr>
      <vt:lpstr>Pakistan</vt:lpstr>
      <vt:lpstr>Sudan</vt:lpstr>
      <vt:lpstr>Yemen</vt:lpstr>
      <vt:lpstr>  </vt:lpstr>
      <vt:lpstr>Land cover change in the Gash scheme, Sudan. </vt:lpstr>
      <vt:lpstr>Effect of Prosopis Juliflora infestation on canal discharge capacity in the Gash scheme.</vt:lpstr>
      <vt:lpstr>PowerPoint-presentatie</vt:lpstr>
      <vt:lpstr>Control and Management</vt:lpstr>
      <vt:lpstr>Control and Management</vt:lpstr>
      <vt:lpstr>PowerPoint-presentatie</vt:lpstr>
      <vt:lpstr>Making use of prosopis juliflora</vt:lpstr>
      <vt:lpstr>No single remedy: focus on combination of control and making use of Prosopis juliflora</vt:lpstr>
      <vt:lpstr>Conclusions: How to address the Prosopis Juliflora Challenge in Spate Irrigation Systems?</vt:lpstr>
      <vt:lpstr>www.spate-irrigation.org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Agujetas</dc:creator>
  <cp:lastModifiedBy>Linda Navis</cp:lastModifiedBy>
  <cp:revision>86</cp:revision>
  <dcterms:created xsi:type="dcterms:W3CDTF">2014-01-23T11:03:55Z</dcterms:created>
  <dcterms:modified xsi:type="dcterms:W3CDTF">2014-05-08T12:01:45Z</dcterms:modified>
</cp:coreProperties>
</file>