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61" r:id="rId5"/>
    <p:sldId id="260" r:id="rId6"/>
    <p:sldId id="262" r:id="rId7"/>
    <p:sldId id="264" r:id="rId8"/>
    <p:sldId id="259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1210" y="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54FADD-BB13-473A-9EE5-BC9D31EB99CD}" type="datetimeFigureOut">
              <a:rPr lang="en-GB" smtClean="0"/>
              <a:t>08/05/2014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778737-4FFA-46CC-8700-EDE3F85F3F0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5553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78737-4FFA-46CC-8700-EDE3F85F3F0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0602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741DD-AE56-4EFF-993A-225A7498878B}" type="datetime1">
              <a:rPr lang="en-GB" smtClean="0"/>
              <a:t>08/05/2014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9D0FF-9E63-4A5C-9B37-839B5E50054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5979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44817-00BA-440F-9AF0-286A4B37C0E4}" type="datetime1">
              <a:rPr lang="en-GB" smtClean="0"/>
              <a:t>08/05/2014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9D0FF-9E63-4A5C-9B37-839B5E50054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0228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91314-DDE4-4864-8A8B-76E3BD80D846}" type="datetime1">
              <a:rPr lang="en-GB" smtClean="0"/>
              <a:t>08/05/2014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9D0FF-9E63-4A5C-9B37-839B5E50054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3419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F0743-3219-4349-8163-5C571FE4F06D}" type="datetime1">
              <a:rPr lang="en-GB" smtClean="0"/>
              <a:t>08/05/2014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9D0FF-9E63-4A5C-9B37-839B5E50054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6132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1D0FE-AED4-4E54-828C-9CACC9092190}" type="datetime1">
              <a:rPr lang="en-GB" smtClean="0"/>
              <a:t>08/05/2014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9D0FF-9E63-4A5C-9B37-839B5E50054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1758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9AC05-7EA4-4D57-B047-50E4312E965B}" type="datetime1">
              <a:rPr lang="en-GB" smtClean="0"/>
              <a:t>08/05/2014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9D0FF-9E63-4A5C-9B37-839B5E50054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7233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111D3-F718-4B70-931C-8BDAF2609623}" type="datetime1">
              <a:rPr lang="en-GB" smtClean="0"/>
              <a:t>08/05/2014</a:t>
            </a:fld>
            <a:endParaRPr lang="en-GB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9D0FF-9E63-4A5C-9B37-839B5E50054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8604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5475B-1FF9-405F-B07E-19F040B21005}" type="datetime1">
              <a:rPr lang="en-GB" smtClean="0"/>
              <a:t>08/05/2014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9D0FF-9E63-4A5C-9B37-839B5E50054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0887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FC53E-0822-4672-8B5D-DF506C2748C7}" type="datetime1">
              <a:rPr lang="en-GB" smtClean="0"/>
              <a:t>08/05/2014</a:t>
            </a:fld>
            <a:endParaRPr lang="en-GB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9D0FF-9E63-4A5C-9B37-839B5E50054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593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10D94-68A2-46F6-AF18-390193E39522}" type="datetime1">
              <a:rPr lang="en-GB" smtClean="0"/>
              <a:t>08/05/2014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9D0FF-9E63-4A5C-9B37-839B5E50054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4133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73B7-EE10-4FB1-AC3C-ACAA4ABBBB4E}" type="datetime1">
              <a:rPr lang="en-GB" smtClean="0"/>
              <a:t>08/05/2014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9D0FF-9E63-4A5C-9B37-839B5E50054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4456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651BC3-C852-41B5-9F37-FE112D990D6B}" type="datetime1">
              <a:rPr lang="en-GB" smtClean="0"/>
              <a:t>08/05/2014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9D0FF-9E63-4A5C-9B37-839B5E50054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618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GB" sz="3200" b="1" dirty="0"/>
              <a:t>Prosopis, Parthenium and </a:t>
            </a:r>
            <a:r>
              <a:rPr lang="en-GB" sz="3200" b="1" dirty="0" smtClean="0"/>
              <a:t>beyond</a:t>
            </a:r>
            <a:r>
              <a:rPr lang="en-GB" sz="3200" b="1" dirty="0"/>
              <a:t> </a:t>
            </a:r>
            <a:r>
              <a:rPr lang="en-GB" sz="3200" b="1" dirty="0" smtClean="0"/>
              <a:t>- </a:t>
            </a:r>
            <a:br>
              <a:rPr lang="en-GB" sz="3200" b="1" dirty="0" smtClean="0"/>
            </a:br>
            <a:r>
              <a:rPr lang="en-GB" sz="3200" b="1" dirty="0" smtClean="0"/>
              <a:t>Elements for an </a:t>
            </a:r>
            <a:r>
              <a:rPr lang="en-GB" sz="3200" b="1" dirty="0"/>
              <a:t>integrated strategy of IAS control </a:t>
            </a:r>
            <a:r>
              <a:rPr lang="en-GB" sz="3200" b="1" dirty="0" smtClean="0"/>
              <a:t/>
            </a:r>
            <a:br>
              <a:rPr lang="en-GB" sz="3200" b="1" dirty="0" smtClean="0"/>
            </a:br>
            <a:r>
              <a:rPr lang="en-GB" sz="3200" b="1" dirty="0" smtClean="0"/>
              <a:t>in </a:t>
            </a:r>
            <a:r>
              <a:rPr lang="en-GB" sz="3200" b="1" dirty="0"/>
              <a:t>the Afar region </a:t>
            </a:r>
            <a:endParaRPr lang="en-GB" sz="3200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457200" y="1916833"/>
            <a:ext cx="8229600" cy="41764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de-DE" sz="2400" dirty="0" smtClean="0"/>
          </a:p>
          <a:p>
            <a:pPr marL="0" indent="0" algn="ctr">
              <a:buNone/>
            </a:pPr>
            <a:r>
              <a:rPr lang="de-DE" sz="2400" dirty="0" err="1" smtClean="0"/>
              <a:t>Wondimagegne</a:t>
            </a:r>
            <a:r>
              <a:rPr lang="de-DE" sz="2400" dirty="0" smtClean="0"/>
              <a:t> </a:t>
            </a:r>
            <a:r>
              <a:rPr lang="de-DE" sz="2400" dirty="0" err="1" smtClean="0"/>
              <a:t>Chekol</a:t>
            </a:r>
            <a:r>
              <a:rPr lang="de-DE" sz="2400" dirty="0" smtClean="0"/>
              <a:t> </a:t>
            </a:r>
            <a:r>
              <a:rPr lang="de-DE" sz="2400" dirty="0" err="1" smtClean="0"/>
              <a:t>and</a:t>
            </a:r>
            <a:r>
              <a:rPr lang="de-DE" sz="2400" dirty="0" smtClean="0"/>
              <a:t> Irmfried Neumann</a:t>
            </a:r>
          </a:p>
          <a:p>
            <a:pPr marL="0" indent="0" algn="ctr">
              <a:buNone/>
            </a:pPr>
            <a:endParaRPr lang="de-DE" sz="2400" dirty="0"/>
          </a:p>
          <a:p>
            <a:pPr marL="0" indent="0" algn="ctr">
              <a:buNone/>
            </a:pPr>
            <a:r>
              <a:rPr lang="en-GB" sz="2400" dirty="0"/>
              <a:t>Paper presented at the 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>Regional </a:t>
            </a:r>
            <a:r>
              <a:rPr lang="en-GB" sz="2400" dirty="0"/>
              <a:t>Conference on Managing Prosopis </a:t>
            </a:r>
            <a:r>
              <a:rPr lang="en-GB" sz="2400" dirty="0" err="1"/>
              <a:t>Juliflora</a:t>
            </a:r>
            <a:r>
              <a:rPr lang="en-GB" sz="2400" dirty="0"/>
              <a:t> for better (agro-)pastoral Livelihoods in the Horn of Africa</a:t>
            </a:r>
            <a:r>
              <a:rPr lang="en-GB" sz="2400" dirty="0" smtClean="0"/>
              <a:t>.</a:t>
            </a:r>
            <a:br>
              <a:rPr lang="en-GB" sz="2400" dirty="0" smtClean="0"/>
            </a:br>
            <a:r>
              <a:rPr lang="en-GB" sz="2400" dirty="0" smtClean="0"/>
              <a:t> </a:t>
            </a:r>
            <a:r>
              <a:rPr lang="en-GB" sz="2400" dirty="0"/>
              <a:t>May 1 - May 2, 2014, Addis Ababa</a:t>
            </a:r>
          </a:p>
          <a:p>
            <a:pPr marL="0" indent="0" algn="ctr">
              <a:buNone/>
            </a:pPr>
            <a:endParaRPr lang="en-GB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5837724"/>
            <a:ext cx="24193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9228" y="5503249"/>
            <a:ext cx="2315518" cy="1354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9D0FF-9E63-4A5C-9B37-839B5E50054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597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de-DE" dirty="0" smtClean="0"/>
              <a:t>Elements </a:t>
            </a:r>
            <a:r>
              <a:rPr lang="de-DE" dirty="0" err="1" smtClean="0"/>
              <a:t>of</a:t>
            </a:r>
            <a:r>
              <a:rPr lang="de-DE" dirty="0" smtClean="0"/>
              <a:t> an </a:t>
            </a:r>
            <a:r>
              <a:rPr lang="de-DE" dirty="0" err="1" smtClean="0"/>
              <a:t>integrated</a:t>
            </a:r>
            <a:r>
              <a:rPr lang="de-DE" dirty="0" smtClean="0"/>
              <a:t> </a:t>
            </a:r>
            <a:r>
              <a:rPr lang="de-DE" dirty="0" err="1" smtClean="0"/>
              <a:t>strategy</a:t>
            </a:r>
            <a:endParaRPr lang="en-GB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Integration Levels:</a:t>
            </a:r>
          </a:p>
          <a:p>
            <a:pPr lvl="2">
              <a:lnSpc>
                <a:spcPct val="115000"/>
              </a:lnSpc>
              <a:buFont typeface="Wingdings"/>
              <a:buChar char=""/>
            </a:pPr>
            <a:r>
              <a:rPr lang="en-GB" b="1" dirty="0">
                <a:ea typeface="Calibri"/>
                <a:cs typeface="Times New Roman"/>
              </a:rPr>
              <a:t>Policy definition </a:t>
            </a:r>
            <a:endParaRPr lang="en-GB" dirty="0">
              <a:ea typeface="Calibri"/>
              <a:cs typeface="Times New Roman"/>
            </a:endParaRPr>
          </a:p>
          <a:p>
            <a:pPr lvl="2">
              <a:lnSpc>
                <a:spcPct val="115000"/>
              </a:lnSpc>
              <a:buFont typeface="Wingdings"/>
              <a:buChar char=""/>
            </a:pPr>
            <a:r>
              <a:rPr lang="en-GB" b="1" dirty="0">
                <a:ea typeface="Calibri"/>
                <a:cs typeface="Times New Roman"/>
              </a:rPr>
              <a:t>Institutional mandates</a:t>
            </a:r>
            <a:endParaRPr lang="en-GB" dirty="0">
              <a:ea typeface="Calibri"/>
              <a:cs typeface="Times New Roman"/>
            </a:endParaRPr>
          </a:p>
          <a:p>
            <a:pPr lvl="2">
              <a:lnSpc>
                <a:spcPct val="115000"/>
              </a:lnSpc>
              <a:buFont typeface="Wingdings"/>
              <a:buChar char=""/>
            </a:pPr>
            <a:r>
              <a:rPr lang="en-GB" b="1" dirty="0">
                <a:ea typeface="Calibri"/>
                <a:cs typeface="Times New Roman"/>
              </a:rPr>
              <a:t>Socio-cultural compatibility of measures</a:t>
            </a:r>
            <a:endParaRPr lang="en-GB" dirty="0">
              <a:ea typeface="Calibri"/>
              <a:cs typeface="Times New Roman"/>
            </a:endParaRPr>
          </a:p>
          <a:p>
            <a:pPr lvl="2">
              <a:lnSpc>
                <a:spcPct val="115000"/>
              </a:lnSpc>
              <a:buFont typeface="Wingdings"/>
              <a:buChar char=""/>
            </a:pPr>
            <a:r>
              <a:rPr lang="en-GB" b="1" dirty="0">
                <a:ea typeface="Calibri"/>
                <a:cs typeface="Times New Roman"/>
              </a:rPr>
              <a:t>Cooperation of </a:t>
            </a:r>
            <a:r>
              <a:rPr lang="en-GB" b="1" dirty="0" smtClean="0">
                <a:ea typeface="Calibri"/>
                <a:cs typeface="Times New Roman"/>
              </a:rPr>
              <a:t>actors</a:t>
            </a:r>
            <a:endParaRPr lang="en-GB" dirty="0">
              <a:ea typeface="Calibri"/>
              <a:cs typeface="Times New Roman"/>
            </a:endParaRPr>
          </a:p>
          <a:p>
            <a:pPr lvl="2">
              <a:lnSpc>
                <a:spcPct val="115000"/>
              </a:lnSpc>
              <a:buFont typeface="Wingdings"/>
              <a:buChar char=""/>
            </a:pPr>
            <a:r>
              <a:rPr lang="en-GB" b="1" dirty="0" smtClean="0">
                <a:ea typeface="Calibri"/>
                <a:cs typeface="Times New Roman"/>
              </a:rPr>
              <a:t>Landscape ecology</a:t>
            </a:r>
            <a:endParaRPr lang="en-GB" dirty="0">
              <a:ea typeface="Calibri"/>
              <a:cs typeface="Times New Roman"/>
            </a:endParaRPr>
          </a:p>
          <a:p>
            <a:pPr lvl="2">
              <a:lnSpc>
                <a:spcPct val="115000"/>
              </a:lnSpc>
              <a:buFont typeface="Wingdings"/>
              <a:buChar char=""/>
            </a:pPr>
            <a:r>
              <a:rPr lang="en-GB" b="1" dirty="0">
                <a:ea typeface="Calibri"/>
                <a:cs typeface="Times New Roman"/>
              </a:rPr>
              <a:t>Economic </a:t>
            </a:r>
            <a:r>
              <a:rPr lang="en-GB" b="1" dirty="0" smtClean="0">
                <a:ea typeface="Calibri"/>
                <a:cs typeface="Times New Roman"/>
              </a:rPr>
              <a:t>(Profitability </a:t>
            </a:r>
            <a:r>
              <a:rPr lang="en-GB" b="1" dirty="0">
                <a:ea typeface="Calibri"/>
                <a:cs typeface="Times New Roman"/>
              </a:rPr>
              <a:t>of </a:t>
            </a:r>
            <a:r>
              <a:rPr lang="en-GB" b="1" dirty="0" smtClean="0">
                <a:ea typeface="Calibri"/>
                <a:cs typeface="Times New Roman"/>
              </a:rPr>
              <a:t>land-use</a:t>
            </a:r>
            <a:r>
              <a:rPr lang="en-GB" b="1" dirty="0">
                <a:ea typeface="Calibri"/>
                <a:cs typeface="Times New Roman"/>
              </a:rPr>
              <a:t>) </a:t>
            </a:r>
            <a:endParaRPr lang="en-GB" dirty="0">
              <a:ea typeface="Calibri"/>
              <a:cs typeface="Times New Roman"/>
            </a:endParaRPr>
          </a:p>
          <a:p>
            <a:pPr lvl="2">
              <a:lnSpc>
                <a:spcPct val="115000"/>
              </a:lnSpc>
              <a:buFont typeface="Wingdings"/>
              <a:buChar char=""/>
            </a:pPr>
            <a:r>
              <a:rPr lang="en-GB" b="1" dirty="0">
                <a:ea typeface="Calibri"/>
                <a:cs typeface="Times New Roman"/>
              </a:rPr>
              <a:t>Research and Technology Development</a:t>
            </a:r>
            <a:endParaRPr lang="en-GB" dirty="0">
              <a:ea typeface="Calibri"/>
              <a:cs typeface="Times New Roman"/>
            </a:endParaRPr>
          </a:p>
          <a:p>
            <a:pPr lvl="2">
              <a:lnSpc>
                <a:spcPct val="115000"/>
              </a:lnSpc>
              <a:buFont typeface="Wingdings"/>
              <a:buChar char=""/>
            </a:pPr>
            <a:r>
              <a:rPr lang="en-GB" b="1" dirty="0">
                <a:ea typeface="Calibri"/>
                <a:cs typeface="Times New Roman"/>
              </a:rPr>
              <a:t>Information &amp; Capacity Development </a:t>
            </a:r>
            <a:endParaRPr lang="en-GB" dirty="0">
              <a:ea typeface="Calibri"/>
              <a:cs typeface="Times New Roman"/>
            </a:endParaRPr>
          </a:p>
          <a:p>
            <a:endParaRPr lang="en-GB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9D0FF-9E63-4A5C-9B37-839B5E50054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920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de-DE" dirty="0" smtClean="0"/>
              <a:t>Focus: </a:t>
            </a:r>
            <a:r>
              <a:rPr lang="de-DE" dirty="0" err="1" smtClean="0"/>
              <a:t>communities</a:t>
            </a:r>
            <a:r>
              <a:rPr lang="de-DE" dirty="0" smtClean="0"/>
              <a:t> / land-users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endParaRPr lang="de-DE" dirty="0" smtClean="0"/>
          </a:p>
          <a:p>
            <a:r>
              <a:rPr lang="de-DE" dirty="0" smtClean="0"/>
              <a:t>Challenge: </a:t>
            </a:r>
            <a:r>
              <a:rPr lang="de-DE" dirty="0" err="1" smtClean="0"/>
              <a:t>continuity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control</a:t>
            </a:r>
            <a:r>
              <a:rPr lang="de-DE" dirty="0" smtClean="0"/>
              <a:t> </a:t>
            </a:r>
            <a:r>
              <a:rPr lang="de-DE" dirty="0" err="1" smtClean="0"/>
              <a:t>measures</a:t>
            </a:r>
            <a:endParaRPr lang="de-DE" dirty="0" smtClean="0"/>
          </a:p>
          <a:p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put</a:t>
            </a:r>
            <a:r>
              <a:rPr lang="de-DE" dirty="0"/>
              <a:t> land-users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driver</a:t>
            </a:r>
            <a:r>
              <a:rPr lang="de-DE" dirty="0"/>
              <a:t> </a:t>
            </a:r>
            <a:r>
              <a:rPr lang="de-DE" dirty="0" err="1" smtClean="0"/>
              <a:t>seat</a:t>
            </a:r>
            <a:endParaRPr lang="de-DE" dirty="0" smtClean="0"/>
          </a:p>
          <a:p>
            <a:r>
              <a:rPr lang="en-GB" dirty="0" smtClean="0"/>
              <a:t>Socio-cultural compatibility of measures including gender</a:t>
            </a:r>
          </a:p>
          <a:p>
            <a:r>
              <a:rPr lang="en-GB" dirty="0" smtClean="0"/>
              <a:t>How to create stimulus for land-users to invest in profitable land-use.</a:t>
            </a:r>
            <a:endParaRPr lang="en-GB" dirty="0"/>
          </a:p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9D0FF-9E63-4A5C-9B37-839B5E500541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596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lvl="0"/>
            <a:r>
              <a:rPr lang="en-GB" b="1" dirty="0" smtClean="0"/>
              <a:t>Focus: Total </a:t>
            </a:r>
            <a:r>
              <a:rPr lang="en-GB" b="1" dirty="0"/>
              <a:t>area </a:t>
            </a:r>
            <a:r>
              <a:rPr lang="en-GB" b="1" dirty="0" smtClean="0"/>
              <a:t>coverage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b="1" dirty="0" smtClean="0"/>
          </a:p>
          <a:p>
            <a:r>
              <a:rPr lang="en-GB" dirty="0" smtClean="0"/>
              <a:t>Ambition to cover the total area of the Afar National Regional State </a:t>
            </a:r>
          </a:p>
          <a:p>
            <a:r>
              <a:rPr lang="en-GB" dirty="0" smtClean="0"/>
              <a:t>But with site- and context specific measures </a:t>
            </a:r>
          </a:p>
          <a:p>
            <a:r>
              <a:rPr lang="de-DE" dirty="0" err="1" smtClean="0"/>
              <a:t>Adapting</a:t>
            </a:r>
            <a:r>
              <a:rPr lang="de-DE" dirty="0" smtClean="0"/>
              <a:t> </a:t>
            </a:r>
            <a:r>
              <a:rPr lang="de-DE" dirty="0" err="1" smtClean="0"/>
              <a:t>measures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communites</a:t>
            </a:r>
            <a:r>
              <a:rPr lang="de-DE" dirty="0" smtClean="0"/>
              <a:t>, </a:t>
            </a:r>
            <a:r>
              <a:rPr lang="de-DE" dirty="0" err="1" smtClean="0"/>
              <a:t>to</a:t>
            </a:r>
            <a:r>
              <a:rPr lang="de-DE" dirty="0" smtClean="0"/>
              <a:t> land-</a:t>
            </a:r>
            <a:r>
              <a:rPr lang="de-DE" dirty="0" err="1" smtClean="0"/>
              <a:t>use</a:t>
            </a:r>
            <a:r>
              <a:rPr lang="de-DE" dirty="0" smtClean="0"/>
              <a:t>,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natural</a:t>
            </a:r>
            <a:r>
              <a:rPr lang="de-DE" dirty="0" smtClean="0"/>
              <a:t> </a:t>
            </a:r>
            <a:r>
              <a:rPr lang="de-DE" dirty="0" err="1" smtClean="0"/>
              <a:t>conditions</a:t>
            </a:r>
            <a:r>
              <a:rPr lang="de-DE" dirty="0" smtClean="0"/>
              <a:t>, etc. ?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9D0FF-9E63-4A5C-9B37-839B5E500541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157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de-DE" dirty="0" smtClean="0"/>
              <a:t>Focus: </a:t>
            </a:r>
            <a:r>
              <a:rPr lang="de-DE" dirty="0" err="1" smtClean="0"/>
              <a:t>Integrating</a:t>
            </a:r>
            <a:r>
              <a:rPr lang="de-DE" dirty="0" smtClean="0"/>
              <a:t> IAS </a:t>
            </a:r>
            <a:r>
              <a:rPr lang="de-DE" dirty="0" err="1" smtClean="0"/>
              <a:t>control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GB" b="1" dirty="0" smtClean="0"/>
              <a:t>IAS be integrated into a larger </a:t>
            </a:r>
            <a:r>
              <a:rPr lang="en-GB" b="1" dirty="0"/>
              <a:t>package </a:t>
            </a:r>
            <a:r>
              <a:rPr lang="en-GB" b="1" dirty="0" smtClean="0"/>
              <a:t>for the strengthening Livelihoods:</a:t>
            </a:r>
            <a:endParaRPr lang="en-GB" dirty="0"/>
          </a:p>
          <a:p>
            <a:pPr lvl="1"/>
            <a:r>
              <a:rPr lang="de-DE" b="1" dirty="0" smtClean="0"/>
              <a:t>Land </a:t>
            </a:r>
            <a:r>
              <a:rPr lang="de-DE" b="1" dirty="0" err="1" smtClean="0"/>
              <a:t>use</a:t>
            </a:r>
            <a:r>
              <a:rPr lang="de-DE" b="1" dirty="0" smtClean="0"/>
              <a:t> </a:t>
            </a:r>
            <a:r>
              <a:rPr lang="de-DE" b="1" dirty="0" err="1"/>
              <a:t>planning</a:t>
            </a:r>
            <a:endParaRPr lang="en-GB" dirty="0"/>
          </a:p>
          <a:p>
            <a:pPr lvl="1"/>
            <a:r>
              <a:rPr lang="en-GB" b="1" dirty="0" smtClean="0"/>
              <a:t>Modernising </a:t>
            </a:r>
            <a:r>
              <a:rPr lang="en-GB" b="1" dirty="0"/>
              <a:t>agriculture and range </a:t>
            </a:r>
            <a:r>
              <a:rPr lang="en-GB" b="1" dirty="0" smtClean="0"/>
              <a:t>land-use</a:t>
            </a:r>
          </a:p>
          <a:p>
            <a:pPr lvl="1"/>
            <a:r>
              <a:rPr lang="en-GB" b="1" dirty="0" smtClean="0"/>
              <a:t>Accompany ongoing </a:t>
            </a:r>
            <a:r>
              <a:rPr lang="en-GB" b="1" dirty="0"/>
              <a:t>transformation of  livelihood </a:t>
            </a:r>
            <a:r>
              <a:rPr lang="en-GB" b="1" dirty="0" smtClean="0"/>
              <a:t>strategies </a:t>
            </a:r>
          </a:p>
          <a:p>
            <a:pPr marL="457200" lvl="1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9D0FF-9E63-4A5C-9B37-839B5E500541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588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de-DE" dirty="0" smtClean="0"/>
              <a:t>Focus: </a:t>
            </a:r>
            <a:r>
              <a:rPr lang="de-DE" dirty="0" err="1" smtClean="0"/>
              <a:t>Institutional</a:t>
            </a:r>
            <a:r>
              <a:rPr lang="de-DE" dirty="0" smtClean="0"/>
              <a:t> </a:t>
            </a:r>
            <a:r>
              <a:rPr lang="de-DE" dirty="0" err="1" smtClean="0"/>
              <a:t>development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266928" cy="4525963"/>
          </a:xfrm>
        </p:spPr>
        <p:txBody>
          <a:bodyPr anchor="ctr">
            <a:normAutofit/>
          </a:bodyPr>
          <a:lstStyle/>
          <a:p>
            <a:r>
              <a:rPr lang="de-DE" sz="2800" b="1" dirty="0" err="1"/>
              <a:t>How</a:t>
            </a:r>
            <a:r>
              <a:rPr lang="de-DE" sz="2800" b="1" dirty="0"/>
              <a:t> </a:t>
            </a:r>
            <a:r>
              <a:rPr lang="de-DE" sz="2800" b="1" dirty="0" err="1"/>
              <a:t>to</a:t>
            </a:r>
            <a:r>
              <a:rPr lang="de-DE" sz="2800" b="1" dirty="0"/>
              <a:t> </a:t>
            </a:r>
            <a:r>
              <a:rPr lang="de-DE" sz="2800" b="1" dirty="0" err="1"/>
              <a:t>create</a:t>
            </a:r>
            <a:r>
              <a:rPr lang="de-DE" sz="2800" b="1" dirty="0"/>
              <a:t> a </a:t>
            </a:r>
            <a:r>
              <a:rPr lang="de-DE" sz="2800" b="1" dirty="0" err="1"/>
              <a:t>fitting</a:t>
            </a:r>
            <a:r>
              <a:rPr lang="de-DE" sz="2800" b="1" dirty="0"/>
              <a:t> </a:t>
            </a:r>
            <a:r>
              <a:rPr lang="de-DE" sz="2800" b="1" dirty="0" err="1"/>
              <a:t>institutional</a:t>
            </a:r>
            <a:r>
              <a:rPr lang="de-DE" sz="2800" b="1" dirty="0"/>
              <a:t> </a:t>
            </a:r>
            <a:r>
              <a:rPr lang="de-DE" sz="2800" b="1" dirty="0" err="1"/>
              <a:t>set-up</a:t>
            </a:r>
            <a:r>
              <a:rPr lang="de-DE" sz="2800" b="1" dirty="0"/>
              <a:t> </a:t>
            </a:r>
            <a:r>
              <a:rPr lang="de-DE" sz="2800" b="1" dirty="0" err="1"/>
              <a:t>between</a:t>
            </a:r>
            <a:r>
              <a:rPr lang="de-DE" sz="2800" b="1" dirty="0"/>
              <a:t> national – regional </a:t>
            </a:r>
            <a:r>
              <a:rPr lang="de-DE" sz="2800" b="1" dirty="0" err="1"/>
              <a:t>and</a:t>
            </a:r>
            <a:r>
              <a:rPr lang="de-DE" sz="2800" b="1" dirty="0"/>
              <a:t> </a:t>
            </a:r>
            <a:r>
              <a:rPr lang="de-DE" sz="2800" b="1" dirty="0" err="1"/>
              <a:t>local</a:t>
            </a:r>
            <a:r>
              <a:rPr lang="de-DE" sz="2800" b="1" dirty="0"/>
              <a:t> </a:t>
            </a:r>
            <a:r>
              <a:rPr lang="de-DE" sz="2800" b="1" dirty="0" err="1"/>
              <a:t>level</a:t>
            </a:r>
            <a:r>
              <a:rPr lang="de-DE" sz="2800" b="1" dirty="0" smtClean="0"/>
              <a:t>?</a:t>
            </a:r>
            <a:br>
              <a:rPr lang="de-DE" sz="2800" b="1" dirty="0" smtClean="0"/>
            </a:br>
            <a:endParaRPr lang="de-DE" sz="2800" b="1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800" b="1" dirty="0"/>
              <a:t>Clear institutional mandates for all levels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9D0FF-9E63-4A5C-9B37-839B5E500541}" type="slidenum">
              <a:rPr lang="en-GB" smtClean="0"/>
              <a:t>14</a:t>
            </a:fld>
            <a:endParaRPr lang="en-GB"/>
          </a:p>
        </p:txBody>
      </p:sp>
      <p:pic>
        <p:nvPicPr>
          <p:cNvPr id="6" name="Inhaltsplatzhalter 5" descr="http://www.fao.org/ag/agp/AGPC/doc/gbase/LEGUMES/Acnub.gif"/>
          <p:cNvPicPr>
            <a:picLocks noGrp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2852936"/>
            <a:ext cx="2357586" cy="31281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431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build</a:t>
            </a:r>
            <a:r>
              <a:rPr lang="de-DE" dirty="0" smtClean="0"/>
              <a:t> on?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lvl="1" indent="0">
              <a:lnSpc>
                <a:spcPct val="115000"/>
              </a:lnSpc>
              <a:buNone/>
            </a:pPr>
            <a:r>
              <a:rPr lang="de-DE" sz="3200" b="1" dirty="0" smtClean="0">
                <a:ea typeface="Calibri"/>
                <a:cs typeface="Times New Roman"/>
              </a:rPr>
              <a:t>Sound </a:t>
            </a:r>
            <a:r>
              <a:rPr lang="de-DE" sz="3200" b="1" dirty="0" err="1" smtClean="0">
                <a:ea typeface="Calibri"/>
                <a:cs typeface="Times New Roman"/>
              </a:rPr>
              <a:t>base</a:t>
            </a:r>
            <a:r>
              <a:rPr lang="de-DE" sz="3200" b="1" dirty="0" smtClean="0">
                <a:ea typeface="Calibri"/>
                <a:cs typeface="Times New Roman"/>
              </a:rPr>
              <a:t> </a:t>
            </a:r>
            <a:r>
              <a:rPr lang="de-DE" sz="3200" b="1" dirty="0" err="1" smtClean="0">
                <a:ea typeface="Calibri"/>
                <a:cs typeface="Times New Roman"/>
              </a:rPr>
              <a:t>to</a:t>
            </a:r>
            <a:r>
              <a:rPr lang="de-DE" sz="3200" b="1" dirty="0" smtClean="0">
                <a:ea typeface="Calibri"/>
                <a:cs typeface="Times New Roman"/>
              </a:rPr>
              <a:t> </a:t>
            </a:r>
            <a:r>
              <a:rPr lang="de-DE" sz="3200" b="1" dirty="0" err="1" smtClean="0">
                <a:ea typeface="Calibri"/>
                <a:cs typeface="Times New Roman"/>
              </a:rPr>
              <a:t>build</a:t>
            </a:r>
            <a:r>
              <a:rPr lang="de-DE" sz="3200" b="1" dirty="0" smtClean="0">
                <a:ea typeface="Calibri"/>
                <a:cs typeface="Times New Roman"/>
              </a:rPr>
              <a:t> an </a:t>
            </a:r>
            <a:r>
              <a:rPr lang="de-DE" sz="3200" b="1" dirty="0" err="1" smtClean="0">
                <a:ea typeface="Calibri"/>
                <a:cs typeface="Times New Roman"/>
              </a:rPr>
              <a:t>integrated</a:t>
            </a:r>
            <a:r>
              <a:rPr lang="de-DE" sz="3200" b="1" dirty="0" smtClean="0">
                <a:ea typeface="Calibri"/>
                <a:cs typeface="Times New Roman"/>
              </a:rPr>
              <a:t> </a:t>
            </a:r>
            <a:r>
              <a:rPr lang="de-DE" sz="3200" b="1" dirty="0" err="1" smtClean="0">
                <a:ea typeface="Calibri"/>
                <a:cs typeface="Times New Roman"/>
              </a:rPr>
              <a:t>strategy</a:t>
            </a:r>
            <a:r>
              <a:rPr lang="de-DE" sz="3200" b="1" dirty="0" smtClean="0">
                <a:ea typeface="Calibri"/>
                <a:cs typeface="Times New Roman"/>
              </a:rPr>
              <a:t> on:</a:t>
            </a:r>
            <a:endParaRPr lang="en-GB" sz="3200" b="1" dirty="0" smtClean="0">
              <a:ea typeface="Calibri"/>
              <a:cs typeface="Times New Roman"/>
            </a:endParaRPr>
          </a:p>
          <a:p>
            <a:pPr lvl="1">
              <a:lnSpc>
                <a:spcPct val="115000"/>
              </a:lnSpc>
              <a:buFont typeface="Courier New"/>
              <a:buChar char="o"/>
            </a:pPr>
            <a:r>
              <a:rPr lang="en-GB" b="1" dirty="0" smtClean="0">
                <a:ea typeface="Calibri"/>
                <a:cs typeface="Times New Roman"/>
              </a:rPr>
              <a:t>Existing </a:t>
            </a:r>
            <a:r>
              <a:rPr lang="en-GB" b="1" dirty="0">
                <a:ea typeface="Calibri"/>
                <a:cs typeface="Times New Roman"/>
              </a:rPr>
              <a:t>research </a:t>
            </a:r>
            <a:r>
              <a:rPr lang="en-GB" b="1" dirty="0" smtClean="0">
                <a:ea typeface="Calibri"/>
                <a:cs typeface="Times New Roman"/>
              </a:rPr>
              <a:t>(</a:t>
            </a:r>
            <a:r>
              <a:rPr lang="en-GB" b="1" dirty="0">
                <a:ea typeface="Calibri"/>
                <a:cs typeface="Times New Roman"/>
              </a:rPr>
              <a:t>Removing barriers to invasive plant management in </a:t>
            </a:r>
            <a:r>
              <a:rPr lang="en-GB" b="1" dirty="0" smtClean="0">
                <a:ea typeface="Calibri"/>
                <a:cs typeface="Times New Roman"/>
              </a:rPr>
              <a:t>ET, </a:t>
            </a:r>
            <a:endParaRPr lang="en-GB" dirty="0">
              <a:ea typeface="Calibri"/>
              <a:cs typeface="Times New Roman"/>
            </a:endParaRPr>
          </a:p>
          <a:p>
            <a:pPr lvl="1">
              <a:lnSpc>
                <a:spcPct val="115000"/>
              </a:lnSpc>
              <a:buFont typeface="Courier New"/>
              <a:buChar char="o"/>
            </a:pPr>
            <a:r>
              <a:rPr lang="en-GB" b="1" dirty="0" smtClean="0">
                <a:ea typeface="Calibri"/>
                <a:cs typeface="Times New Roman"/>
              </a:rPr>
              <a:t>Experiences gained in programmes</a:t>
            </a:r>
            <a:r>
              <a:rPr lang="en-GB" b="1" dirty="0" smtClean="0">
                <a:solidFill>
                  <a:srgbClr val="FF0000"/>
                </a:solidFill>
                <a:ea typeface="Calibri"/>
                <a:cs typeface="Times New Roman"/>
              </a:rPr>
              <a:t> </a:t>
            </a:r>
          </a:p>
          <a:p>
            <a:pPr lvl="1">
              <a:lnSpc>
                <a:spcPct val="115000"/>
              </a:lnSpc>
              <a:buFont typeface="Courier New"/>
              <a:buChar char="o"/>
            </a:pPr>
            <a:r>
              <a:rPr lang="en-GB" b="1" dirty="0" smtClean="0">
                <a:ea typeface="Calibri"/>
                <a:cs typeface="Times New Roman"/>
              </a:rPr>
              <a:t>Existing </a:t>
            </a:r>
            <a:r>
              <a:rPr lang="en-GB" b="1" dirty="0">
                <a:ea typeface="Calibri"/>
                <a:cs typeface="Times New Roman"/>
              </a:rPr>
              <a:t>vocational programmes </a:t>
            </a:r>
            <a:endParaRPr lang="en-GB" dirty="0">
              <a:ea typeface="Calibri"/>
              <a:cs typeface="Times New Roman"/>
            </a:endParaRPr>
          </a:p>
          <a:p>
            <a:pPr lvl="1">
              <a:lnSpc>
                <a:spcPct val="115000"/>
              </a:lnSpc>
              <a:buFont typeface="Courier New"/>
              <a:buChar char="o"/>
            </a:pPr>
            <a:r>
              <a:rPr lang="en-GB" b="1" dirty="0">
                <a:ea typeface="Calibri"/>
                <a:cs typeface="Times New Roman"/>
              </a:rPr>
              <a:t>Policy paper of </a:t>
            </a:r>
            <a:r>
              <a:rPr lang="en-GB" b="1" dirty="0" smtClean="0">
                <a:ea typeface="Calibri"/>
                <a:cs typeface="Times New Roman"/>
              </a:rPr>
              <a:t>Afar</a:t>
            </a:r>
          </a:p>
          <a:p>
            <a:pPr lvl="1">
              <a:lnSpc>
                <a:spcPct val="115000"/>
              </a:lnSpc>
              <a:buFont typeface="Courier New"/>
              <a:buChar char="o"/>
            </a:pPr>
            <a:r>
              <a:rPr lang="de-DE" b="1" dirty="0" err="1" smtClean="0">
                <a:ea typeface="Calibri"/>
                <a:cs typeface="Times New Roman"/>
              </a:rPr>
              <a:t>Willingness</a:t>
            </a:r>
            <a:r>
              <a:rPr lang="de-DE" b="1" dirty="0" smtClean="0">
                <a:ea typeface="Calibri"/>
                <a:cs typeface="Times New Roman"/>
              </a:rPr>
              <a:t> </a:t>
            </a:r>
            <a:r>
              <a:rPr lang="de-DE" b="1" dirty="0" err="1" smtClean="0">
                <a:ea typeface="Calibri"/>
                <a:cs typeface="Times New Roman"/>
              </a:rPr>
              <a:t>of</a:t>
            </a:r>
            <a:r>
              <a:rPr lang="de-DE" b="1" dirty="0" smtClean="0">
                <a:ea typeface="Calibri"/>
                <a:cs typeface="Times New Roman"/>
              </a:rPr>
              <a:t> </a:t>
            </a:r>
            <a:r>
              <a:rPr lang="de-DE" b="1" dirty="0" err="1" smtClean="0">
                <a:ea typeface="Calibri"/>
                <a:cs typeface="Times New Roman"/>
              </a:rPr>
              <a:t>partners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9D0FF-9E63-4A5C-9B37-839B5E500541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411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de-DE" sz="3600" dirty="0" smtClean="0"/>
              <a:t>Prosopis </a:t>
            </a:r>
            <a:r>
              <a:rPr lang="de-DE" sz="3600" dirty="0" err="1" smtClean="0"/>
              <a:t>came</a:t>
            </a:r>
            <a:r>
              <a:rPr lang="de-DE" sz="3600" dirty="0" smtClean="0"/>
              <a:t> not </a:t>
            </a:r>
            <a:r>
              <a:rPr lang="de-DE" sz="3600" dirty="0" err="1" smtClean="0"/>
              <a:t>alone</a:t>
            </a:r>
            <a:endParaRPr lang="en-GB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de-DE" dirty="0" smtClean="0"/>
          </a:p>
          <a:p>
            <a:pPr algn="ctr">
              <a:spcBef>
                <a:spcPts val="1200"/>
              </a:spcBef>
            </a:pPr>
            <a:r>
              <a:rPr lang="de-DE" dirty="0" smtClean="0"/>
              <a:t>More </a:t>
            </a:r>
            <a:r>
              <a:rPr lang="de-DE" dirty="0" err="1" smtClean="0"/>
              <a:t>than</a:t>
            </a:r>
            <a:r>
              <a:rPr lang="de-DE" dirty="0" smtClean="0"/>
              <a:t> 35 IAS in </a:t>
            </a:r>
            <a:r>
              <a:rPr lang="de-DE" dirty="0" err="1" smtClean="0"/>
              <a:t>Ethiopia</a:t>
            </a:r>
            <a:endParaRPr lang="de-DE" dirty="0" smtClean="0"/>
          </a:p>
          <a:p>
            <a:pPr>
              <a:spcBef>
                <a:spcPts val="1200"/>
              </a:spcBef>
            </a:pPr>
            <a:r>
              <a:rPr lang="de-DE" dirty="0" smtClean="0"/>
              <a:t>Prosopis </a:t>
            </a:r>
            <a:r>
              <a:rPr lang="de-DE" dirty="0" err="1" smtClean="0"/>
              <a:t>control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part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an </a:t>
            </a:r>
            <a:r>
              <a:rPr lang="de-DE" dirty="0" err="1" smtClean="0"/>
              <a:t>integrated</a:t>
            </a:r>
            <a:r>
              <a:rPr lang="de-DE" dirty="0" smtClean="0"/>
              <a:t> IAS-</a:t>
            </a:r>
            <a:r>
              <a:rPr lang="de-DE" dirty="0" err="1" smtClean="0"/>
              <a:t>strategy</a:t>
            </a:r>
            <a:r>
              <a:rPr lang="de-DE" dirty="0" smtClean="0"/>
              <a:t> </a:t>
            </a:r>
          </a:p>
          <a:p>
            <a:pPr>
              <a:spcBef>
                <a:spcPts val="1200"/>
              </a:spcBef>
            </a:pPr>
            <a:r>
              <a:rPr lang="de-DE" dirty="0" smtClean="0"/>
              <a:t>IAS-</a:t>
            </a:r>
            <a:r>
              <a:rPr lang="de-DE" dirty="0" err="1" smtClean="0"/>
              <a:t>control</a:t>
            </a:r>
            <a:r>
              <a:rPr lang="de-DE" dirty="0" smtClean="0"/>
              <a:t>:  a </a:t>
            </a:r>
            <a:r>
              <a:rPr lang="de-DE" dirty="0" err="1" smtClean="0"/>
              <a:t>method</a:t>
            </a:r>
            <a:r>
              <a:rPr lang="de-DE" dirty="0" smtClean="0"/>
              <a:t> </a:t>
            </a:r>
            <a:r>
              <a:rPr lang="de-DE" dirty="0" err="1" smtClean="0"/>
              <a:t>integrated</a:t>
            </a:r>
            <a:r>
              <a:rPr lang="de-DE" dirty="0" smtClean="0"/>
              <a:t> </a:t>
            </a:r>
            <a:r>
              <a:rPr lang="de-DE" dirty="0" err="1" smtClean="0"/>
              <a:t>into</a:t>
            </a:r>
            <a:r>
              <a:rPr lang="de-DE" dirty="0" smtClean="0"/>
              <a:t> modern </a:t>
            </a:r>
            <a:r>
              <a:rPr lang="de-DE" dirty="0" err="1" smtClean="0"/>
              <a:t>sustainable</a:t>
            </a:r>
            <a:r>
              <a:rPr lang="de-DE" dirty="0" smtClean="0"/>
              <a:t> </a:t>
            </a:r>
            <a:r>
              <a:rPr lang="de-DE" dirty="0" err="1" smtClean="0"/>
              <a:t>landuse</a:t>
            </a:r>
            <a:r>
              <a:rPr lang="de-DE" dirty="0" smtClean="0"/>
              <a:t> et </a:t>
            </a:r>
            <a:r>
              <a:rPr lang="de-DE" dirty="0" err="1" smtClean="0"/>
              <a:t>resource</a:t>
            </a:r>
            <a:r>
              <a:rPr lang="de-DE" dirty="0" smtClean="0"/>
              <a:t> </a:t>
            </a:r>
            <a:r>
              <a:rPr lang="de-DE" dirty="0" err="1" smtClean="0"/>
              <a:t>conservation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9D0FF-9E63-4A5C-9B37-839B5E500541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753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de-DE" sz="3200" dirty="0" err="1" smtClean="0"/>
              <a:t>Important</a:t>
            </a:r>
            <a:r>
              <a:rPr lang="de-DE" sz="3200" dirty="0" smtClean="0"/>
              <a:t> invasive </a:t>
            </a:r>
            <a:r>
              <a:rPr lang="de-DE" sz="3200" dirty="0" err="1" smtClean="0"/>
              <a:t>species</a:t>
            </a:r>
            <a:r>
              <a:rPr lang="de-DE" sz="3200" dirty="0" smtClean="0"/>
              <a:t> in Afar </a:t>
            </a:r>
            <a:r>
              <a:rPr lang="de-DE" sz="3200" dirty="0" err="1" smtClean="0"/>
              <a:t>region</a:t>
            </a:r>
            <a:r>
              <a:rPr lang="de-DE" sz="3200" dirty="0" smtClean="0"/>
              <a:t> </a:t>
            </a:r>
            <a:endParaRPr lang="en-GB" sz="3200" dirty="0"/>
          </a:p>
        </p:txBody>
      </p:sp>
      <p:sp>
        <p:nvSpPr>
          <p:cNvPr id="9" name="Inhaltsplatzhalter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Parthenium hysterophorus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endParaRPr lang="en-GB" dirty="0"/>
          </a:p>
        </p:txBody>
      </p:sp>
      <p:sp>
        <p:nvSpPr>
          <p:cNvPr id="14" name="Inhaltsplatzhalter 1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Acacia </a:t>
            </a:r>
            <a:r>
              <a:rPr lang="de-DE" dirty="0" err="1" smtClean="0"/>
              <a:t>nubica</a:t>
            </a:r>
            <a:endParaRPr lang="de-DE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9D0FF-9E63-4A5C-9B37-839B5E500541}" type="slidenum">
              <a:rPr lang="en-GB" smtClean="0"/>
              <a:t>3</a:t>
            </a:fld>
            <a:endParaRPr lang="en-GB"/>
          </a:p>
        </p:txBody>
      </p:sp>
      <p:pic>
        <p:nvPicPr>
          <p:cNvPr id="2050" name="Picture 2" descr="C:\Users\Irmfried\Pictures\2013Photos\131101Äthiopien2\NN IS Chiffra area, close-up 13110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9034" y="2852936"/>
            <a:ext cx="4033215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Irmfried\Pictures\2013Photos\131101Äthiopien2\Parthenium.The new enemy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390" y="2852936"/>
            <a:ext cx="4033215" cy="302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38137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de-DE" sz="3200" dirty="0" smtClean="0"/>
              <a:t/>
            </a:r>
            <a:br>
              <a:rPr lang="de-DE" sz="3200" dirty="0" smtClean="0"/>
            </a:br>
            <a:r>
              <a:rPr lang="de-DE" sz="3600" dirty="0" smtClean="0"/>
              <a:t>Distribution </a:t>
            </a:r>
            <a:r>
              <a:rPr lang="de-DE" sz="3600" dirty="0" err="1" smtClean="0"/>
              <a:t>of</a:t>
            </a:r>
            <a:r>
              <a:rPr lang="de-DE" sz="3600" dirty="0" smtClean="0"/>
              <a:t> P. hysterophorus</a:t>
            </a:r>
            <a:r>
              <a:rPr lang="en-US" altLang="en-US" sz="2000" b="1" dirty="0" smtClean="0">
                <a:solidFill>
                  <a:srgbClr val="0000CC"/>
                </a:solidFill>
                <a:cs typeface="Times New Roman" pitchFamily="18" charset="0"/>
              </a:rPr>
              <a:t/>
            </a:r>
            <a:br>
              <a:rPr lang="en-US" altLang="en-US" sz="2000" b="1" dirty="0" smtClean="0">
                <a:solidFill>
                  <a:srgbClr val="0000CC"/>
                </a:solidFill>
                <a:cs typeface="Times New Roman" pitchFamily="18" charset="0"/>
              </a:rPr>
            </a:br>
            <a:r>
              <a:rPr lang="en-US" altLang="en-US" sz="2400" b="1" dirty="0" smtClean="0">
                <a:solidFill>
                  <a:srgbClr val="C00000"/>
                </a:solidFill>
              </a:rPr>
              <a:t/>
            </a:r>
            <a:br>
              <a:rPr lang="en-US" altLang="en-US" sz="2400" b="1" dirty="0" smtClean="0">
                <a:solidFill>
                  <a:srgbClr val="C00000"/>
                </a:solidFill>
              </a:rPr>
            </a:br>
            <a:endParaRPr lang="en-GB" sz="32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9D0FF-9E63-4A5C-9B37-839B5E500541}" type="slidenum">
              <a:rPr lang="en-GB" smtClean="0"/>
              <a:t>4</a:t>
            </a:fld>
            <a:endParaRPr lang="en-GB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1340768"/>
            <a:ext cx="6513513" cy="468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hteck 4"/>
          <p:cNvSpPr/>
          <p:nvPr/>
        </p:nvSpPr>
        <p:spPr>
          <a:xfrm>
            <a:off x="1694555" y="6005274"/>
            <a:ext cx="61744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/>
              <a:t>Map by </a:t>
            </a:r>
            <a:r>
              <a:rPr lang="en-GB" sz="1600" dirty="0" err="1" smtClean="0"/>
              <a:t>Dr.</a:t>
            </a:r>
            <a:r>
              <a:rPr lang="en-GB" sz="1600" dirty="0" smtClean="0"/>
              <a:t> </a:t>
            </a:r>
            <a:r>
              <a:rPr lang="en-GB" sz="1600" dirty="0" err="1" smtClean="0"/>
              <a:t>Kassahun</a:t>
            </a:r>
            <a:r>
              <a:rPr lang="en-GB" sz="1600" dirty="0" smtClean="0"/>
              <a:t> </a:t>
            </a:r>
            <a:r>
              <a:rPr lang="en-GB" sz="1600" dirty="0" err="1" smtClean="0"/>
              <a:t>Zewdie</a:t>
            </a:r>
            <a:r>
              <a:rPr lang="en-GB" sz="1600" dirty="0" smtClean="0"/>
              <a:t>, EIAR:   PP-Presentation Biological Control of Parthenium hysterophorus in Ethiopia: An overview</a:t>
            </a:r>
            <a:br>
              <a:rPr lang="en-GB" sz="1600" dirty="0" smtClean="0"/>
            </a:b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66785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de-DE" sz="3200" dirty="0" smtClean="0"/>
              <a:t>Parthenium hysterophorus </a:t>
            </a:r>
            <a:r>
              <a:rPr lang="de-DE" sz="3200" dirty="0" err="1" smtClean="0"/>
              <a:t>damages</a:t>
            </a:r>
            <a:r>
              <a:rPr lang="de-DE" sz="3200" dirty="0" smtClean="0"/>
              <a:t/>
            </a:r>
            <a:br>
              <a:rPr lang="de-DE" sz="3200" dirty="0" smtClean="0"/>
            </a:br>
            <a:r>
              <a:rPr lang="de-DE" sz="2000" dirty="0" smtClean="0"/>
              <a:t>Dry-</a:t>
            </a:r>
            <a:r>
              <a:rPr lang="de-DE" sz="2000" dirty="0" err="1" smtClean="0"/>
              <a:t>season</a:t>
            </a:r>
            <a:r>
              <a:rPr lang="de-DE" sz="2000" dirty="0" smtClean="0"/>
              <a:t> </a:t>
            </a:r>
            <a:r>
              <a:rPr lang="de-DE" sz="2000" dirty="0" err="1" smtClean="0"/>
              <a:t>aspect</a:t>
            </a:r>
            <a:r>
              <a:rPr lang="de-DE" sz="2000" dirty="0" smtClean="0"/>
              <a:t>. </a:t>
            </a:r>
            <a:r>
              <a:rPr lang="de-DE" sz="2000" dirty="0" err="1" smtClean="0"/>
              <a:t>Photos</a:t>
            </a:r>
            <a:r>
              <a:rPr lang="de-DE" sz="2000" dirty="0" smtClean="0"/>
              <a:t>: Nov. 2013, </a:t>
            </a:r>
            <a:r>
              <a:rPr lang="de-DE" sz="2000" dirty="0" err="1" smtClean="0"/>
              <a:t>close</a:t>
            </a:r>
            <a:r>
              <a:rPr lang="de-DE" sz="2000" dirty="0" smtClean="0"/>
              <a:t> </a:t>
            </a:r>
            <a:r>
              <a:rPr lang="de-DE" sz="2000" dirty="0" err="1" smtClean="0"/>
              <a:t>to</a:t>
            </a:r>
            <a:r>
              <a:rPr lang="de-DE" sz="2000" dirty="0" smtClean="0"/>
              <a:t>  </a:t>
            </a:r>
            <a:r>
              <a:rPr lang="de-DE" sz="2000" dirty="0" err="1" smtClean="0"/>
              <a:t>Chiffra</a:t>
            </a:r>
            <a:endParaRPr lang="en-GB" sz="200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381719"/>
          </a:xfrm>
        </p:spPr>
        <p:txBody>
          <a:bodyPr>
            <a:normAutofit lnSpcReduction="10000"/>
          </a:bodyPr>
          <a:lstStyle/>
          <a:p>
            <a:pPr algn="ctr"/>
            <a:r>
              <a:rPr lang="de-DE" sz="2000" dirty="0" err="1" smtClean="0"/>
              <a:t>Overgrown</a:t>
            </a:r>
            <a:r>
              <a:rPr lang="de-DE" sz="2000" dirty="0" smtClean="0"/>
              <a:t> </a:t>
            </a:r>
            <a:r>
              <a:rPr lang="de-DE" sz="2000" dirty="0" err="1" smtClean="0"/>
              <a:t>irrigation</a:t>
            </a:r>
            <a:r>
              <a:rPr lang="de-DE" sz="2000" dirty="0" smtClean="0"/>
              <a:t> </a:t>
            </a:r>
            <a:r>
              <a:rPr lang="de-DE" sz="2000" dirty="0" err="1" smtClean="0"/>
              <a:t>plot</a:t>
            </a:r>
            <a:endParaRPr lang="en-GB" sz="2000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309711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de-DE" dirty="0" err="1"/>
              <a:t>B</a:t>
            </a:r>
            <a:r>
              <a:rPr lang="de-DE" dirty="0" err="1" smtClean="0"/>
              <a:t>y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roadside</a:t>
            </a:r>
            <a:endParaRPr lang="en-GB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9D0FF-9E63-4A5C-9B37-839B5E500541}" type="slidenum">
              <a:rPr lang="en-GB" smtClean="0"/>
              <a:t>5</a:t>
            </a:fld>
            <a:endParaRPr lang="en-GB"/>
          </a:p>
        </p:txBody>
      </p:sp>
      <p:pic>
        <p:nvPicPr>
          <p:cNvPr id="4098" name="Picture 2" descr="C:\Users\Irmfried\Pictures\2013Photos\131101Äthiopien2\Dry stand of P.hysterophorus. DSCN874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951468"/>
            <a:ext cx="3456384" cy="460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Irmfried\Pictures\2013Photos\131101Äthiopien2\P.Hys besides the road.DSCN871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1916832"/>
            <a:ext cx="3399488" cy="4536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054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de-DE" dirty="0" smtClean="0"/>
              <a:t>Control </a:t>
            </a:r>
            <a:r>
              <a:rPr lang="de-DE" dirty="0" err="1" smtClean="0"/>
              <a:t>measures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P. hysterophorus</a:t>
            </a:r>
            <a:endParaRPr lang="en-GB" dirty="0"/>
          </a:p>
        </p:txBody>
      </p:sp>
      <p:sp>
        <p:nvSpPr>
          <p:cNvPr id="10" name="Inhaltsplatzhalt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3"/>
            <a:endParaRPr lang="de-DE" sz="3200" dirty="0" smtClean="0"/>
          </a:p>
          <a:p>
            <a:pPr lvl="3"/>
            <a:r>
              <a:rPr lang="de-DE" sz="3200" dirty="0" smtClean="0"/>
              <a:t> On </a:t>
            </a:r>
            <a:r>
              <a:rPr lang="de-DE" sz="3200" dirty="0" err="1" smtClean="0"/>
              <a:t>farmland</a:t>
            </a:r>
            <a:r>
              <a:rPr lang="de-DE" sz="3200" dirty="0" smtClean="0"/>
              <a:t> (</a:t>
            </a:r>
            <a:r>
              <a:rPr lang="de-DE" sz="3200" dirty="0" err="1" smtClean="0"/>
              <a:t>irrigated</a:t>
            </a:r>
            <a:r>
              <a:rPr lang="de-DE" sz="3200" dirty="0" smtClean="0"/>
              <a:t>)</a:t>
            </a:r>
          </a:p>
          <a:p>
            <a:pPr lvl="3"/>
            <a:r>
              <a:rPr lang="de-DE" sz="3200" dirty="0" smtClean="0"/>
              <a:t> </a:t>
            </a:r>
            <a:r>
              <a:rPr lang="de-DE" sz="3200" dirty="0"/>
              <a:t> Irrigation </a:t>
            </a:r>
            <a:r>
              <a:rPr lang="de-DE" sz="3200" dirty="0" err="1"/>
              <a:t>canals</a:t>
            </a:r>
            <a:endParaRPr lang="de-DE" sz="3200" dirty="0"/>
          </a:p>
          <a:p>
            <a:pPr lvl="3"/>
            <a:r>
              <a:rPr lang="de-DE" sz="3200" dirty="0" smtClean="0"/>
              <a:t> On </a:t>
            </a:r>
            <a:r>
              <a:rPr lang="de-DE" sz="3200" dirty="0" err="1" smtClean="0"/>
              <a:t>rangeland</a:t>
            </a:r>
            <a:endParaRPr lang="de-DE" sz="3200" dirty="0" smtClean="0"/>
          </a:p>
          <a:p>
            <a:pPr lvl="3"/>
            <a:r>
              <a:rPr lang="de-DE" sz="3200" dirty="0" smtClean="0"/>
              <a:t> Road </a:t>
            </a:r>
            <a:r>
              <a:rPr lang="de-DE" sz="3200" dirty="0" err="1" smtClean="0"/>
              <a:t>sides</a:t>
            </a:r>
            <a:endParaRPr lang="de-DE" sz="3200" dirty="0" smtClean="0"/>
          </a:p>
          <a:p>
            <a:pPr lvl="3"/>
            <a:r>
              <a:rPr lang="de-DE" sz="3200" dirty="0" smtClean="0"/>
              <a:t> Settlement areas</a:t>
            </a:r>
          </a:p>
          <a:p>
            <a:pPr lvl="2"/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9D0FF-9E63-4A5C-9B37-839B5E500541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341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de-DE" dirty="0" smtClean="0"/>
              <a:t>Implementation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control</a:t>
            </a:r>
            <a:r>
              <a:rPr lang="de-DE" dirty="0" smtClean="0"/>
              <a:t> </a:t>
            </a:r>
            <a:r>
              <a:rPr lang="de-DE" dirty="0" err="1" smtClean="0"/>
              <a:t>measures</a:t>
            </a:r>
            <a:endParaRPr lang="en-GB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endParaRPr lang="de-DE" dirty="0" smtClean="0"/>
          </a:p>
          <a:p>
            <a:pPr marL="1371600" lvl="3" indent="0">
              <a:buNone/>
            </a:pPr>
            <a:r>
              <a:rPr lang="de-DE" sz="3200" dirty="0" smtClean="0"/>
              <a:t>In Afar </a:t>
            </a:r>
            <a:r>
              <a:rPr lang="de-DE" sz="3200" dirty="0" err="1" smtClean="0"/>
              <a:t>only</a:t>
            </a:r>
            <a:r>
              <a:rPr lang="de-DE" sz="3200" dirty="0" smtClean="0"/>
              <a:t> marginal </a:t>
            </a:r>
            <a:r>
              <a:rPr lang="de-DE" sz="3200" dirty="0" err="1" smtClean="0"/>
              <a:t>activities</a:t>
            </a:r>
            <a:r>
              <a:rPr lang="de-DE" sz="3200" dirty="0" smtClean="0"/>
              <a:t> </a:t>
            </a:r>
            <a:r>
              <a:rPr lang="de-DE" sz="3200" dirty="0" err="1" smtClean="0"/>
              <a:t>of</a:t>
            </a:r>
            <a:r>
              <a:rPr lang="de-DE" sz="3200" dirty="0" smtClean="0"/>
              <a:t> Parthenium </a:t>
            </a:r>
            <a:r>
              <a:rPr lang="de-DE" sz="3200" dirty="0" err="1" smtClean="0"/>
              <a:t>control</a:t>
            </a:r>
            <a:r>
              <a:rPr lang="de-DE" sz="3200" dirty="0" smtClean="0"/>
              <a:t>: </a:t>
            </a:r>
            <a:br>
              <a:rPr lang="de-DE" sz="3200" dirty="0" smtClean="0"/>
            </a:br>
            <a:endParaRPr lang="de-DE" sz="3200" dirty="0" smtClean="0"/>
          </a:p>
          <a:p>
            <a:pPr lvl="3"/>
            <a:r>
              <a:rPr lang="de-DE" sz="3200" dirty="0" err="1" smtClean="0"/>
              <a:t>Some</a:t>
            </a:r>
            <a:r>
              <a:rPr lang="de-DE" sz="3200" dirty="0" smtClean="0"/>
              <a:t> on </a:t>
            </a:r>
            <a:r>
              <a:rPr lang="de-DE" sz="3200" dirty="0" err="1" smtClean="0"/>
              <a:t>irrigated</a:t>
            </a:r>
            <a:r>
              <a:rPr lang="de-DE" sz="3200" dirty="0" smtClean="0"/>
              <a:t> </a:t>
            </a:r>
            <a:r>
              <a:rPr lang="de-DE" sz="3200" dirty="0" err="1" smtClean="0"/>
              <a:t>land</a:t>
            </a:r>
            <a:endParaRPr lang="de-DE" sz="3200" dirty="0" smtClean="0"/>
          </a:p>
          <a:p>
            <a:pPr lvl="3"/>
            <a:r>
              <a:rPr lang="de-DE" sz="3200" dirty="0" err="1" smtClean="0"/>
              <a:t>Very</a:t>
            </a:r>
            <a:r>
              <a:rPr lang="de-DE" sz="3200" dirty="0" smtClean="0"/>
              <a:t> </a:t>
            </a:r>
            <a:r>
              <a:rPr lang="de-DE" sz="3200" dirty="0" err="1" smtClean="0"/>
              <a:t>little</a:t>
            </a:r>
            <a:r>
              <a:rPr lang="de-DE" sz="3200" dirty="0" smtClean="0"/>
              <a:t> on </a:t>
            </a:r>
            <a:r>
              <a:rPr lang="de-DE" sz="3200" dirty="0" err="1" smtClean="0"/>
              <a:t>range</a:t>
            </a:r>
            <a:r>
              <a:rPr lang="de-DE" sz="3200" dirty="0" smtClean="0"/>
              <a:t> </a:t>
            </a:r>
            <a:r>
              <a:rPr lang="de-DE" sz="3200" dirty="0" err="1" smtClean="0"/>
              <a:t>land</a:t>
            </a:r>
            <a:endParaRPr lang="de-DE" sz="3200" dirty="0" smtClean="0"/>
          </a:p>
          <a:p>
            <a:endParaRPr lang="de-DE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9D0FF-9E63-4A5C-9B37-839B5E50054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15544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de-DE" sz="3200" dirty="0" smtClean="0"/>
              <a:t>Acacia </a:t>
            </a:r>
            <a:r>
              <a:rPr lang="de-DE" sz="3200" dirty="0" err="1" smtClean="0"/>
              <a:t>nubica</a:t>
            </a:r>
            <a:r>
              <a:rPr lang="de-DE" sz="3200" dirty="0" smtClean="0"/>
              <a:t> </a:t>
            </a:r>
            <a:r>
              <a:rPr lang="de-DE" sz="3200" dirty="0" err="1" smtClean="0"/>
              <a:t>invading</a:t>
            </a:r>
            <a:r>
              <a:rPr lang="de-DE" sz="3200" dirty="0" smtClean="0"/>
              <a:t> </a:t>
            </a:r>
            <a:r>
              <a:rPr lang="de-DE" sz="3200" dirty="0" err="1" smtClean="0"/>
              <a:t>rangeland</a:t>
            </a:r>
            <a:r>
              <a:rPr lang="de-DE" sz="3200" dirty="0" smtClean="0"/>
              <a:t/>
            </a:r>
            <a:br>
              <a:rPr lang="de-DE" sz="3200" dirty="0" smtClean="0"/>
            </a:br>
            <a:r>
              <a:rPr lang="de-DE" sz="2400" dirty="0" smtClean="0"/>
              <a:t>dry-</a:t>
            </a:r>
            <a:r>
              <a:rPr lang="de-DE" sz="2400" dirty="0" err="1" smtClean="0"/>
              <a:t>season</a:t>
            </a:r>
            <a:r>
              <a:rPr lang="de-DE" sz="2400" dirty="0" smtClean="0"/>
              <a:t> </a:t>
            </a:r>
            <a:r>
              <a:rPr lang="de-DE" sz="2400" dirty="0" err="1" smtClean="0"/>
              <a:t>aspect</a:t>
            </a:r>
            <a:r>
              <a:rPr lang="de-DE" sz="2400" dirty="0" smtClean="0"/>
              <a:t>. </a:t>
            </a:r>
            <a:r>
              <a:rPr lang="de-DE" sz="2400" dirty="0" err="1" smtClean="0"/>
              <a:t>Photo</a:t>
            </a:r>
            <a:r>
              <a:rPr lang="de-DE" sz="2400" dirty="0" smtClean="0"/>
              <a:t>: Nov. 2013, </a:t>
            </a:r>
            <a:r>
              <a:rPr lang="de-DE" sz="2400" dirty="0" err="1" smtClean="0"/>
              <a:t>close</a:t>
            </a:r>
            <a:r>
              <a:rPr lang="de-DE" sz="2400" dirty="0" smtClean="0"/>
              <a:t> </a:t>
            </a:r>
            <a:r>
              <a:rPr lang="de-DE" sz="2400" dirty="0" err="1" smtClean="0"/>
              <a:t>to</a:t>
            </a:r>
            <a:r>
              <a:rPr lang="de-DE" sz="2400" dirty="0" smtClean="0"/>
              <a:t>  </a:t>
            </a:r>
            <a:r>
              <a:rPr lang="de-DE" sz="2400" dirty="0" err="1" smtClean="0"/>
              <a:t>Chiffra</a:t>
            </a:r>
            <a:endParaRPr lang="en-GB" sz="24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9D0FF-9E63-4A5C-9B37-839B5E500541}" type="slidenum">
              <a:rPr lang="en-GB" smtClean="0"/>
              <a:t>8</a:t>
            </a:fld>
            <a:endParaRPr lang="en-GB"/>
          </a:p>
        </p:txBody>
      </p:sp>
      <p:pic>
        <p:nvPicPr>
          <p:cNvPr id="3074" name="Picture 2" descr="C:\Users\Irmfried\Pictures\2013Photos\131101Äthiopien2\NN-IS popul. Chifra area (2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1583314"/>
            <a:ext cx="6778825" cy="508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36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de-DE" dirty="0" smtClean="0"/>
              <a:t>Common </a:t>
            </a:r>
            <a:r>
              <a:rPr lang="de-DE" dirty="0" err="1" smtClean="0"/>
              <a:t>frame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control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all IAS</a:t>
            </a:r>
            <a:endParaRPr lang="en-GB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514350" indent="-457200"/>
            <a:r>
              <a:rPr lang="de-DE" dirty="0" err="1"/>
              <a:t>Benefits</a:t>
            </a:r>
            <a:r>
              <a:rPr lang="de-DE" dirty="0"/>
              <a:t>: </a:t>
            </a:r>
            <a:r>
              <a:rPr lang="de-DE" dirty="0" err="1"/>
              <a:t>synergies</a:t>
            </a:r>
            <a:r>
              <a:rPr lang="de-DE" dirty="0"/>
              <a:t> in </a:t>
            </a:r>
            <a:r>
              <a:rPr lang="en-GB" dirty="0"/>
              <a:t>on the level of </a:t>
            </a:r>
          </a:p>
          <a:p>
            <a:pPr lvl="2"/>
            <a:r>
              <a:rPr lang="en-GB" b="1" dirty="0"/>
              <a:t>Observation of spreading, </a:t>
            </a:r>
            <a:endParaRPr lang="en-GB" dirty="0"/>
          </a:p>
          <a:p>
            <a:pPr lvl="2"/>
            <a:r>
              <a:rPr lang="en-GB" b="1" dirty="0"/>
              <a:t>information/capacity development, </a:t>
            </a:r>
            <a:endParaRPr lang="en-GB" dirty="0"/>
          </a:p>
          <a:p>
            <a:pPr lvl="2"/>
            <a:r>
              <a:rPr lang="en-GB" b="1" dirty="0"/>
              <a:t>policy dev., institutional strengthening, </a:t>
            </a:r>
            <a:r>
              <a:rPr lang="en-GB" b="1" dirty="0" smtClean="0"/>
              <a:t>etc. </a:t>
            </a:r>
            <a:br>
              <a:rPr lang="en-GB" b="1" dirty="0" smtClean="0"/>
            </a:br>
            <a:endParaRPr lang="en-GB" dirty="0"/>
          </a:p>
          <a:p>
            <a:r>
              <a:rPr lang="en-GB" dirty="0"/>
              <a:t>Resulting in stronger institutional setting, </a:t>
            </a:r>
            <a:r>
              <a:rPr lang="en-GB" dirty="0" smtClean="0"/>
              <a:t>faster </a:t>
            </a:r>
            <a:r>
              <a:rPr lang="en-GB" dirty="0"/>
              <a:t>response, </a:t>
            </a:r>
            <a:r>
              <a:rPr lang="en-GB" dirty="0" smtClean="0"/>
              <a:t>less cost, etc.</a:t>
            </a:r>
            <a:endParaRPr lang="de-DE" dirty="0"/>
          </a:p>
          <a:p>
            <a:endParaRPr lang="en-GB" sz="28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9D0FF-9E63-4A5C-9B37-839B5E500541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783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373</Words>
  <Application>Microsoft Office PowerPoint</Application>
  <PresentationFormat>Diavoorstelling (4:3)</PresentationFormat>
  <Paragraphs>89</Paragraphs>
  <Slides>15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6" baseType="lpstr">
      <vt:lpstr>Larissa</vt:lpstr>
      <vt:lpstr>Prosopis, Parthenium and beyond -  Elements for an integrated strategy of IAS control  in the Afar region </vt:lpstr>
      <vt:lpstr>Prosopis came not alone</vt:lpstr>
      <vt:lpstr>Important invasive species in Afar region </vt:lpstr>
      <vt:lpstr> Distribution of P. hysterophorus  </vt:lpstr>
      <vt:lpstr>Parthenium hysterophorus damages Dry-season aspect. Photos: Nov. 2013, close to  Chiffra</vt:lpstr>
      <vt:lpstr>Control measures of P. hysterophorus</vt:lpstr>
      <vt:lpstr>Implementation of control measures</vt:lpstr>
      <vt:lpstr>Acacia nubica invading rangeland dry-season aspect. Photo: Nov. 2013, close to  Chiffra</vt:lpstr>
      <vt:lpstr>Common frame of control for all IAS</vt:lpstr>
      <vt:lpstr>Elements of an integrated strategy</vt:lpstr>
      <vt:lpstr>Focus: communities / land-users</vt:lpstr>
      <vt:lpstr>Focus: Total area coverage</vt:lpstr>
      <vt:lpstr>Focus: Integrating IAS control</vt:lpstr>
      <vt:lpstr>Focus: Institutional development</vt:lpstr>
      <vt:lpstr>What to build on?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Irmfried Neumann</dc:creator>
  <cp:lastModifiedBy>Linda Navis</cp:lastModifiedBy>
  <cp:revision>42</cp:revision>
  <dcterms:created xsi:type="dcterms:W3CDTF">2014-04-30T12:51:36Z</dcterms:created>
  <dcterms:modified xsi:type="dcterms:W3CDTF">2014-05-08T11:53:11Z</dcterms:modified>
</cp:coreProperties>
</file>