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8" r:id="rId3"/>
    <p:sldId id="263" r:id="rId4"/>
    <p:sldId id="402" r:id="rId5"/>
    <p:sldId id="380" r:id="rId6"/>
    <p:sldId id="388" r:id="rId7"/>
    <p:sldId id="259" r:id="rId8"/>
    <p:sldId id="266" r:id="rId9"/>
    <p:sldId id="274" r:id="rId10"/>
    <p:sldId id="391" r:id="rId11"/>
    <p:sldId id="382" r:id="rId12"/>
    <p:sldId id="261" r:id="rId13"/>
    <p:sldId id="385" r:id="rId14"/>
    <p:sldId id="392" r:id="rId15"/>
    <p:sldId id="310" r:id="rId16"/>
    <p:sldId id="394" r:id="rId17"/>
    <p:sldId id="395" r:id="rId18"/>
    <p:sldId id="396" r:id="rId19"/>
    <p:sldId id="401" r:id="rId20"/>
    <p:sldId id="286" r:id="rId21"/>
    <p:sldId id="400" r:id="rId22"/>
    <p:sldId id="398" r:id="rId23"/>
    <p:sldId id="277" r:id="rId24"/>
    <p:sldId id="282" r:id="rId25"/>
    <p:sldId id="262" r:id="rId26"/>
    <p:sldId id="326" r:id="rId27"/>
    <p:sldId id="303" r:id="rId28"/>
    <p:sldId id="399" r:id="rId29"/>
    <p:sldId id="270" r:id="rId30"/>
    <p:sldId id="40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6124"/>
    <a:srgbClr val="0B6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notesViewPr>
    <p:cSldViewPr snapToGrid="0"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602B1-2252-4B76-9391-7349AABFC5F6}" type="datetimeFigureOut">
              <a:rPr lang="nl-NL" smtClean="0"/>
              <a:t>3/13/14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9A04C-850D-4BC5-91A8-66B8B44A7B7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8571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CE036-46E6-46C4-BAEF-9058848F342C}" type="datetimeFigureOut">
              <a:rPr lang="en-GB" smtClean="0"/>
              <a:pPr/>
              <a:t>3/13/14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90788-6738-4DCC-B50E-40C6014C4998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271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BCF1D8-08E1-9A43-8571-A9A74E88E67C}" type="slidenum">
              <a:rPr lang="ar-sa"/>
              <a:pPr>
                <a:defRPr/>
              </a:pPr>
              <a:t>29</a:t>
            </a:fld>
            <a:endParaRPr lang="en-US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247274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5924" y="252779"/>
            <a:ext cx="7772400" cy="1037526"/>
          </a:xfrm>
        </p:spPr>
        <p:txBody>
          <a:bodyPr anchor="b">
            <a:normAutofit/>
          </a:bodyPr>
          <a:lstStyle>
            <a:lvl1pPr algn="ctr"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93" y="6011574"/>
            <a:ext cx="1135715" cy="350488"/>
          </a:xfrm>
          <a:prstGeom prst="rect">
            <a:avLst/>
          </a:prstGeom>
        </p:spPr>
      </p:pic>
      <p:pic>
        <p:nvPicPr>
          <p:cNvPr id="11" name="Afbeelding 10" descr="UNESCO-IHElargejpg.jp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579203" y="6050647"/>
            <a:ext cx="1544279" cy="363794"/>
          </a:xfrm>
          <a:prstGeom prst="rect">
            <a:avLst/>
          </a:prstGeom>
        </p:spPr>
      </p:pic>
      <p:pic>
        <p:nvPicPr>
          <p:cNvPr id="12" name="Afbeelding 11"/>
          <p:cNvPicPr/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8865" y="5932591"/>
            <a:ext cx="934679" cy="58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LogoRain"/>
          <p:cNvPicPr/>
          <p:nvPr userDrawn="1"/>
        </p:nvPicPr>
        <p:blipFill>
          <a:blip r:embed="rId5" cstate="print">
            <a:lum bright="-6000" contrast="12000"/>
          </a:blip>
          <a:srcRect/>
          <a:stretch>
            <a:fillRect/>
          </a:stretch>
        </p:blipFill>
        <p:spPr bwMode="auto">
          <a:xfrm>
            <a:off x="2659733" y="5981960"/>
            <a:ext cx="1888408" cy="38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Afbeelding 13" descr="Eritrea_sheeb_local_org.JPG"/>
          <p:cNvPicPr>
            <a:picLocks noChangeAspect="1"/>
          </p:cNvPicPr>
          <p:nvPr userDrawn="1"/>
        </p:nvPicPr>
        <p:blipFill>
          <a:blip r:embed="rId6" cstate="print"/>
          <a:srcRect l="2338" t="29207" b="26410"/>
          <a:stretch>
            <a:fillRect/>
          </a:stretch>
        </p:blipFill>
        <p:spPr>
          <a:xfrm>
            <a:off x="0" y="2472744"/>
            <a:ext cx="9144000" cy="311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14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A1. Introduction to IWRM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15F1-D052-46DD-995A-F8F16752AA7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148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A1. Introduction to IWRM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15F1-D052-46DD-995A-F8F16752AA7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359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DD4D6-A3AF-4EEA-B80A-319F01CCEA51}" type="datetimeFigureOut">
              <a:rPr lang="nl-NL" smtClean="0"/>
              <a:pPr/>
              <a:t>3/13/14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AD841-9BC4-4814-981F-5CDA049DB2E6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5008" y="365126"/>
            <a:ext cx="7600051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5008" y="1847851"/>
            <a:ext cx="7600051" cy="4351338"/>
          </a:xfrm>
        </p:spPr>
        <p:txBody>
          <a:bodyPr/>
          <a:lstStyle>
            <a:lvl1pPr>
              <a:buClr>
                <a:schemeClr val="accent5">
                  <a:lumMod val="50000"/>
                </a:schemeClr>
              </a:buClr>
              <a:defRPr/>
            </a:lvl1pPr>
            <a:lvl2pPr>
              <a:buClr>
                <a:schemeClr val="accent5">
                  <a:lumMod val="50000"/>
                </a:schemeClr>
              </a:buClr>
              <a:defRPr/>
            </a:lvl2pPr>
            <a:lvl3pPr>
              <a:buClr>
                <a:schemeClr val="accent5">
                  <a:lumMod val="50000"/>
                </a:schemeClr>
              </a:buClr>
              <a:defRPr/>
            </a:lvl3pPr>
            <a:lvl4pPr>
              <a:buClr>
                <a:schemeClr val="accent5">
                  <a:lumMod val="50000"/>
                </a:schemeClr>
              </a:buClr>
              <a:defRPr/>
            </a:lvl4pPr>
            <a:lvl5pPr>
              <a:buClr>
                <a:schemeClr val="accent5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85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A1. Introduction to IWRM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15F1-D052-46DD-995A-F8F16752AA7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00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A1. Introduction to IWRM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15F1-D052-46DD-995A-F8F16752AA7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56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A1. Introduction to IWRM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15F1-D052-46DD-995A-F8F16752AA7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34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A1. Introduction to IWRM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15F1-D052-46DD-995A-F8F16752AA7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116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A1. Introduction to IWRM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15F1-D052-46DD-995A-F8F16752AA7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78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A1. Introduction to IWRM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15F1-D052-46DD-995A-F8F16752AA7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57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A1. Introduction to IWRM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415F1-D052-46DD-995A-F8F16752AA7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480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A1. Introduction to IWRM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415F1-D052-46DD-995A-F8F16752AA7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65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promise of FBFS</a:t>
            </a:r>
            <a:endParaRPr lang="en-GB" dirty="0"/>
          </a:p>
        </p:txBody>
      </p:sp>
      <p:sp>
        <p:nvSpPr>
          <p:cNvPr id="3" name="Tekstvak 2"/>
          <p:cNvSpPr txBox="1"/>
          <p:nvPr/>
        </p:nvSpPr>
        <p:spPr>
          <a:xfrm>
            <a:off x="653143" y="1502227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>
                    <a:lumMod val="95000"/>
                  </a:schemeClr>
                </a:solidFill>
              </a:rPr>
              <a:t>Mini Seminar 13/3/2014</a:t>
            </a:r>
            <a:endParaRPr lang="nl-NL" sz="2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81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00" y="764704"/>
            <a:ext cx="8366151" cy="558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8248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520" y="304049"/>
            <a:ext cx="8026199" cy="602128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7894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can be done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u="sng" dirty="0"/>
              <a:t>Improved agricultural </a:t>
            </a:r>
            <a:r>
              <a:rPr lang="en-US" i="1" u="sng" dirty="0" smtClean="0"/>
              <a:t>practice – special varieties</a:t>
            </a:r>
            <a:r>
              <a:rPr lang="en-US" i="1" dirty="0"/>
              <a:t> </a:t>
            </a:r>
            <a:endParaRPr lang="nl-NL" dirty="0"/>
          </a:p>
          <a:p>
            <a:r>
              <a:rPr lang="en-US" i="1" u="sng" dirty="0"/>
              <a:t>Improved floodplain water </a:t>
            </a:r>
            <a:r>
              <a:rPr lang="en-US" i="1" u="sng" dirty="0" smtClean="0"/>
              <a:t>management:</a:t>
            </a:r>
          </a:p>
          <a:p>
            <a:pPr lvl="1"/>
            <a:r>
              <a:rPr lang="en-US" i="1" u="sng" dirty="0" smtClean="0"/>
              <a:t>Better flood retention, making use of rising floods</a:t>
            </a:r>
            <a:endParaRPr lang="nl-NL" dirty="0"/>
          </a:p>
          <a:p>
            <a:r>
              <a:rPr lang="en-US" i="1" u="sng" dirty="0" smtClean="0"/>
              <a:t>Diversification</a:t>
            </a:r>
            <a:endParaRPr lang="nl-NL" dirty="0"/>
          </a:p>
          <a:p>
            <a:r>
              <a:rPr lang="nl-NL" i="1" u="sng" dirty="0" err="1" smtClean="0"/>
              <a:t>Artificial</a:t>
            </a:r>
            <a:r>
              <a:rPr lang="nl-NL" i="1" u="sng" dirty="0" smtClean="0"/>
              <a:t> </a:t>
            </a:r>
            <a:r>
              <a:rPr lang="nl-NL" i="1" u="sng" dirty="0" err="1"/>
              <a:t>Flood</a:t>
            </a:r>
            <a:r>
              <a:rPr lang="nl-NL" i="1" u="sng" dirty="0"/>
              <a:t> </a:t>
            </a:r>
            <a:r>
              <a:rPr lang="nl-NL" i="1" u="sng" dirty="0" smtClean="0"/>
              <a:t>Releases – </a:t>
            </a:r>
            <a:r>
              <a:rPr lang="nl-NL" i="1" u="sng" dirty="0" err="1" smtClean="0"/>
              <a:t>from</a:t>
            </a:r>
            <a:r>
              <a:rPr lang="nl-NL" i="1" u="sng" dirty="0" smtClean="0"/>
              <a:t> </a:t>
            </a:r>
            <a:r>
              <a:rPr lang="nl-NL" i="1" u="sng" dirty="0" err="1" smtClean="0"/>
              <a:t>dams</a:t>
            </a:r>
            <a:endParaRPr lang="nl-NL" dirty="0"/>
          </a:p>
          <a:p>
            <a:r>
              <a:rPr lang="en-US" i="1" u="sng" dirty="0" smtClean="0"/>
              <a:t>Innovative technologies – </a:t>
            </a:r>
            <a:r>
              <a:rPr lang="en-US" i="1" u="sng" dirty="0" err="1" smtClean="0"/>
              <a:t>esp</a:t>
            </a:r>
            <a:r>
              <a:rPr lang="en-US" i="1" u="sng" dirty="0" smtClean="0"/>
              <a:t> shallow groundwater irrigation</a:t>
            </a:r>
            <a:r>
              <a:rPr lang="en-GB" i="1" u="sng" dirty="0"/>
              <a:t> </a:t>
            </a:r>
            <a:r>
              <a:rPr lang="en-GB" i="1" u="sng" dirty="0" smtClean="0"/>
              <a:t>and aquaculture</a:t>
            </a:r>
            <a:endParaRPr lang="nl-NL" i="1" u="sn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55426" y="6365690"/>
            <a:ext cx="2528047" cy="365125"/>
          </a:xfrm>
        </p:spPr>
        <p:txBody>
          <a:bodyPr/>
          <a:lstStyle/>
          <a:p>
            <a:pPr algn="l"/>
            <a:r>
              <a:rPr lang="en-GB" smtClean="0"/>
              <a:t>A1. Introduction to IWRM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99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90" y="1843824"/>
            <a:ext cx="8976406" cy="33188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63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2485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hoek 2"/>
          <p:cNvSpPr/>
          <p:nvPr/>
        </p:nvSpPr>
        <p:spPr>
          <a:xfrm>
            <a:off x="1475656" y="59492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Figure 1: Increasing rice cultivation in the floodplains of The Mekong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405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395" y="203200"/>
            <a:ext cx="7729846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3" y="552450"/>
            <a:ext cx="6255419" cy="4318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hoek 2"/>
          <p:cNvSpPr/>
          <p:nvPr/>
        </p:nvSpPr>
        <p:spPr>
          <a:xfrm>
            <a:off x="755576" y="52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Figure 3: Fisheries being the dominant source of income, especially for landless and poor households.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5261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2847975" cy="2600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-612576" y="798185"/>
            <a:ext cx="59046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>Figure 22: Contour ponds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412776"/>
            <a:ext cx="4257675" cy="27622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3563888" y="4822939"/>
            <a:ext cx="558011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>Figure 23: Barrage ponds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33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08720"/>
            <a:ext cx="4600575" cy="18383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0" y="105489"/>
            <a:ext cx="62281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>Figure 24: Paddy ponds made in a flat </a:t>
            </a:r>
            <a:r>
              <a:rPr kumimoji="0" lang="en-GB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>dambo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852936"/>
            <a:ext cx="5418138" cy="2112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0" y="5373216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>Figure 27: </a:t>
            </a:r>
            <a:r>
              <a:rPr kumimoji="0" lang="en-GB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>Fingerpond</a:t>
            </a:r>
            <a:r>
              <a:rPr kumimoji="0" lang="en-GB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> orientation and cross-section </a:t>
            </a: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>(van </a:t>
            </a:r>
            <a:r>
              <a:rPr kumimoji="0" lang="en-GB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>Daam</a:t>
            </a:r>
            <a:r>
              <a:rPr kumimoji="0" lang="en-GB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> et al. 2006)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15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6913" y="995363"/>
            <a:ext cx="521017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362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 smtClean="0">
                <a:solidFill>
                  <a:srgbClr val="FF0000"/>
                </a:solidFill>
              </a:rPr>
              <a:t>Rain fed Agriculture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or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Irrigated Agriculture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5008" y="2564896"/>
            <a:ext cx="7600051" cy="4351338"/>
          </a:xfrm>
        </p:spPr>
        <p:txBody>
          <a:bodyPr/>
          <a:lstStyle/>
          <a:p>
            <a:r>
              <a:rPr lang="en-GB" dirty="0" smtClean="0"/>
              <a:t>What is the area under either system</a:t>
            </a:r>
          </a:p>
          <a:p>
            <a:r>
              <a:rPr lang="en-GB" dirty="0" smtClean="0"/>
              <a:t>What is global production under either system</a:t>
            </a:r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55426" y="6365690"/>
            <a:ext cx="2528047" cy="365125"/>
          </a:xfrm>
        </p:spPr>
        <p:txBody>
          <a:bodyPr/>
          <a:lstStyle/>
          <a:p>
            <a:pPr algn="l"/>
            <a:r>
              <a:rPr lang="en-GB" dirty="0" smtClean="0"/>
              <a:t>A1. Introduction to IWRM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4424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496675" cy="818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Becho plain 0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0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Special issues </a:t>
            </a:r>
            <a:r>
              <a:rPr lang="nl-NL" dirty="0" err="1" smtClean="0"/>
              <a:t>to</a:t>
            </a:r>
            <a:r>
              <a:rPr lang="nl-NL" dirty="0" smtClean="0"/>
              <a:t> tackle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err="1" smtClean="0"/>
              <a:t>Political</a:t>
            </a:r>
            <a:r>
              <a:rPr lang="nl-NL" dirty="0" smtClean="0"/>
              <a:t>:</a:t>
            </a:r>
          </a:p>
          <a:p>
            <a:pPr marL="0" indent="0">
              <a:buNone/>
            </a:pPr>
            <a:r>
              <a:rPr lang="nl-NL" dirty="0" smtClean="0"/>
              <a:t>Effect of </a:t>
            </a:r>
            <a:r>
              <a:rPr lang="nl-NL" dirty="0" err="1" smtClean="0"/>
              <a:t>dams</a:t>
            </a: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Land </a:t>
            </a:r>
            <a:r>
              <a:rPr lang="nl-NL" dirty="0" err="1" smtClean="0"/>
              <a:t>grabbing</a:t>
            </a: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Technical:</a:t>
            </a:r>
          </a:p>
          <a:p>
            <a:pPr marL="0" indent="0">
              <a:buNone/>
            </a:pPr>
            <a:r>
              <a:rPr lang="nl-NL" dirty="0" err="1" smtClean="0"/>
              <a:t>Multifunctional</a:t>
            </a:r>
            <a:r>
              <a:rPr lang="nl-NL" dirty="0" smtClean="0"/>
              <a:t> management</a:t>
            </a:r>
          </a:p>
          <a:p>
            <a:pPr marL="0" indent="0">
              <a:buNone/>
            </a:pPr>
            <a:r>
              <a:rPr lang="nl-NL" dirty="0" smtClean="0"/>
              <a:t>Sediment management</a:t>
            </a:r>
          </a:p>
          <a:p>
            <a:pPr marL="0" indent="0">
              <a:buNone/>
            </a:pPr>
            <a:r>
              <a:rPr lang="nl-NL" dirty="0" err="1" smtClean="0"/>
              <a:t>Invasive</a:t>
            </a:r>
            <a:r>
              <a:rPr lang="nl-NL" dirty="0" smtClean="0"/>
              <a:t> species</a:t>
            </a:r>
          </a:p>
          <a:p>
            <a:pPr marL="0" indent="0">
              <a:buNone/>
            </a:pPr>
            <a:r>
              <a:rPr lang="nl-NL" dirty="0" smtClean="0"/>
              <a:t>Special breeds, special </a:t>
            </a:r>
            <a:r>
              <a:rPr lang="nl-NL" dirty="0" err="1" smtClean="0"/>
              <a:t>varieties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5451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541681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54100"/>
            <a:ext cx="62357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Prosopis</a:t>
            </a:r>
            <a:r>
              <a:rPr lang="en-GB" dirty="0" smtClean="0"/>
              <a:t> </a:t>
            </a:r>
            <a:r>
              <a:rPr lang="en-GB" dirty="0" err="1" smtClean="0"/>
              <a:t>juliflora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dirty="0"/>
              <a:t>Focus on removal of </a:t>
            </a:r>
            <a:r>
              <a:rPr lang="en-US" dirty="0" err="1"/>
              <a:t>prosopis</a:t>
            </a:r>
            <a:r>
              <a:rPr lang="en-US" dirty="0"/>
              <a:t> </a:t>
            </a:r>
            <a:r>
              <a:rPr lang="en-US" dirty="0" err="1"/>
              <a:t>juliflora</a:t>
            </a:r>
            <a:r>
              <a:rPr lang="en-US" dirty="0"/>
              <a:t> from water ways, highly productive land or land important for local food security. Keep close vigilance and intense use of these lands</a:t>
            </a:r>
            <a:endParaRPr lang="nl-NL" dirty="0"/>
          </a:p>
          <a:p>
            <a:pPr lvl="0"/>
            <a:r>
              <a:rPr lang="en-US" dirty="0"/>
              <a:t>Land using communities should be encouraged to uproot </a:t>
            </a:r>
            <a:r>
              <a:rPr lang="en-US" dirty="0" err="1"/>
              <a:t>prosopis</a:t>
            </a:r>
            <a:r>
              <a:rPr lang="en-US" dirty="0"/>
              <a:t> </a:t>
            </a:r>
            <a:r>
              <a:rPr lang="en-US" dirty="0" err="1"/>
              <a:t>juliflora</a:t>
            </a:r>
            <a:r>
              <a:rPr lang="en-US" dirty="0"/>
              <a:t> seedlings when they are still easy to remove.</a:t>
            </a:r>
            <a:endParaRPr lang="nl-NL" dirty="0"/>
          </a:p>
          <a:p>
            <a:pPr lvl="0"/>
            <a:r>
              <a:rPr lang="en-US" dirty="0"/>
              <a:t>Land use planning – not allow cattle movement between areas with </a:t>
            </a:r>
            <a:r>
              <a:rPr lang="en-US" dirty="0" err="1"/>
              <a:t>prosopis</a:t>
            </a:r>
            <a:r>
              <a:rPr lang="en-US" dirty="0"/>
              <a:t> </a:t>
            </a:r>
            <a:r>
              <a:rPr lang="en-US" dirty="0" err="1"/>
              <a:t>juliflora</a:t>
            </a:r>
            <a:endParaRPr lang="nl-NL" dirty="0"/>
          </a:p>
          <a:p>
            <a:pPr lvl="0"/>
            <a:r>
              <a:rPr lang="en-US" dirty="0"/>
              <a:t>Combating and utilizing </a:t>
            </a:r>
            <a:r>
              <a:rPr lang="en-US" dirty="0" err="1"/>
              <a:t>prosopis</a:t>
            </a:r>
            <a:r>
              <a:rPr lang="en-US" dirty="0"/>
              <a:t> </a:t>
            </a:r>
            <a:r>
              <a:rPr lang="en-US" dirty="0" err="1"/>
              <a:t>juliflora</a:t>
            </a:r>
            <a:r>
              <a:rPr lang="en-US" dirty="0"/>
              <a:t> in communal lands should be supported. </a:t>
            </a:r>
            <a:r>
              <a:rPr lang="en-US" dirty="0" smtClean="0"/>
              <a:t>Ways</a:t>
            </a:r>
            <a:r>
              <a:rPr lang="nl-NL" dirty="0"/>
              <a:t> </a:t>
            </a:r>
            <a:r>
              <a:rPr lang="en-US" dirty="0" smtClean="0"/>
              <a:t>must </a:t>
            </a:r>
            <a:r>
              <a:rPr lang="en-US" dirty="0"/>
              <a:t>be found to empower communities to make joint efforts with governments and authorities and private sector (for instance in biomass conversion)</a:t>
            </a:r>
            <a:endParaRPr lang="nl-NL" dirty="0"/>
          </a:p>
          <a:p>
            <a:pPr lvl="0"/>
            <a:r>
              <a:rPr lang="en-US" dirty="0"/>
              <a:t>Explore innovative uses such as the use of </a:t>
            </a:r>
            <a:r>
              <a:rPr lang="en-US" dirty="0" err="1"/>
              <a:t>prosopis</a:t>
            </a:r>
            <a:r>
              <a:rPr lang="en-US" dirty="0"/>
              <a:t> </a:t>
            </a:r>
            <a:r>
              <a:rPr lang="en-US" dirty="0" err="1"/>
              <a:t>juliflora</a:t>
            </a:r>
            <a:r>
              <a:rPr lang="en-US" dirty="0"/>
              <a:t> bio-char or energy bio-mass</a:t>
            </a:r>
            <a:endParaRPr lang="nl-NL" dirty="0"/>
          </a:p>
          <a:p>
            <a:r>
              <a:rPr lang="en-US" dirty="0"/>
              <a:t>A new body of regulations is required to facilitate the commercialization of </a:t>
            </a:r>
            <a:r>
              <a:rPr lang="en-US" dirty="0" err="1"/>
              <a:t>prosopis</a:t>
            </a:r>
            <a:r>
              <a:rPr lang="en-US" dirty="0"/>
              <a:t> </a:t>
            </a:r>
            <a:r>
              <a:rPr lang="en-US" dirty="0" err="1"/>
              <a:t>juliflora</a:t>
            </a:r>
            <a:r>
              <a:rPr lang="en-US" dirty="0"/>
              <a:t> products. Policies must promote the production of charcoal and poles for fencing and construction, which until now is discouraged</a:t>
            </a:r>
            <a:r>
              <a:rPr lang="nl-NL" dirty="0"/>
              <a:t> 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55426" y="6365690"/>
            <a:ext cx="2528047" cy="365125"/>
          </a:xfrm>
        </p:spPr>
        <p:txBody>
          <a:bodyPr/>
          <a:lstStyle/>
          <a:p>
            <a:pPr algn="l"/>
            <a:r>
              <a:rPr lang="en-GB" smtClean="0"/>
              <a:t>A1. Introduction to IWRM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9448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251930"/>
            <a:ext cx="8262100" cy="350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3335660"/>
            <a:ext cx="8284539" cy="348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42767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764704"/>
            <a:ext cx="200025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564904"/>
            <a:ext cx="20097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429000"/>
            <a:ext cx="2000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429000"/>
            <a:ext cx="20002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4077072"/>
            <a:ext cx="20002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7704" y="5013176"/>
            <a:ext cx="20002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Livestock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u="sng" dirty="0"/>
              <a:t>Fodder and rangeland improvement</a:t>
            </a:r>
            <a:endParaRPr lang="nl-NL" dirty="0"/>
          </a:p>
          <a:p>
            <a:r>
              <a:rPr lang="en-US" i="1" u="sng" dirty="0" smtClean="0"/>
              <a:t>Livestock watering</a:t>
            </a:r>
            <a:r>
              <a:rPr lang="en-US" dirty="0"/>
              <a:t> </a:t>
            </a:r>
            <a:endParaRPr lang="nl-NL" dirty="0"/>
          </a:p>
          <a:p>
            <a:r>
              <a:rPr lang="en-US" i="1" u="sng" dirty="0" smtClean="0"/>
              <a:t>Sustainable  </a:t>
            </a:r>
            <a:r>
              <a:rPr lang="en-US" i="1" u="sng" dirty="0" err="1"/>
              <a:t>para</a:t>
            </a:r>
            <a:r>
              <a:rPr lang="en-US" i="1" u="sng" dirty="0"/>
              <a:t>-veterinary services</a:t>
            </a:r>
            <a:endParaRPr lang="nl-NL" dirty="0"/>
          </a:p>
          <a:p>
            <a:r>
              <a:rPr lang="en-US" i="1" u="sng" dirty="0" smtClean="0"/>
              <a:t>Processing </a:t>
            </a:r>
            <a:r>
              <a:rPr lang="en-US" i="1" u="sng" dirty="0"/>
              <a:t>and marketing of livestock products</a:t>
            </a:r>
            <a:endParaRPr lang="nl-NL" dirty="0"/>
          </a:p>
          <a:p>
            <a:r>
              <a:rPr lang="en-US" i="1" u="sng" dirty="0" smtClean="0"/>
              <a:t>Breeding </a:t>
            </a:r>
            <a:r>
              <a:rPr lang="en-US" i="1" u="sng" dirty="0"/>
              <a:t>and exchange programs</a:t>
            </a:r>
            <a:endParaRPr lang="nl-NL" dirty="0"/>
          </a:p>
          <a:p>
            <a:r>
              <a:rPr lang="en-US" i="1" u="sng" dirty="0" smtClean="0"/>
              <a:t>Animal </a:t>
            </a:r>
            <a:r>
              <a:rPr lang="en-US" i="1" u="sng" dirty="0"/>
              <a:t>genetic resources conservation</a:t>
            </a: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857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jdelijke aanduiding voor voettekst 1"/>
          <p:cNvSpPr>
            <a:spLocks noGrp="1"/>
          </p:cNvSpPr>
          <p:nvPr>
            <p:ph type="ftr" sz="quarter" idx="4294967295"/>
          </p:nvPr>
        </p:nvSpPr>
        <p:spPr bwMode="auto">
          <a:xfrm>
            <a:off x="5724525" y="6453188"/>
            <a:ext cx="2895600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SpN and ILEIA Documentation</a:t>
            </a:r>
          </a:p>
        </p:txBody>
      </p:sp>
      <p:pic>
        <p:nvPicPr>
          <p:cNvPr id="10242" name="Picture 3" descr="PIC_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333375"/>
            <a:ext cx="8448675" cy="6335713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51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FBFS – </a:t>
            </a:r>
            <a:br>
              <a:rPr lang="en-GB" dirty="0" smtClean="0"/>
            </a:br>
            <a:r>
              <a:rPr lang="en-GB" dirty="0" smtClean="0"/>
              <a:t>Africa estimated 10-25 M ha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47851"/>
            <a:ext cx="7351059" cy="4121149"/>
          </a:xfrm>
        </p:spPr>
        <p:txBody>
          <a:bodyPr/>
          <a:lstStyle/>
          <a:p>
            <a:r>
              <a:rPr lang="en-GB" dirty="0" err="1" smtClean="0"/>
              <a:t>MuAch</a:t>
            </a:r>
            <a:r>
              <a:rPr lang="en-GB" dirty="0" smtClean="0"/>
              <a:t> to learn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55426" y="6365690"/>
            <a:ext cx="2528047" cy="365125"/>
          </a:xfrm>
        </p:spPr>
        <p:txBody>
          <a:bodyPr/>
          <a:lstStyle/>
          <a:p>
            <a:pPr algn="l"/>
            <a:r>
              <a:rPr lang="en-GB" smtClean="0"/>
              <a:t>A1. Introduction to IWRM</a:t>
            </a:r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1765299"/>
            <a:ext cx="7330340" cy="411444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955800" y="5626100"/>
            <a:ext cx="652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Add</a:t>
            </a:r>
            <a:r>
              <a:rPr lang="nl-NL" dirty="0" smtClean="0"/>
              <a:t>:  Mozambique, Sudan, South Sudan, Kenya (</a:t>
            </a:r>
            <a:r>
              <a:rPr lang="nl-NL" dirty="0" err="1" smtClean="0"/>
              <a:t>Tana</a:t>
            </a:r>
            <a:r>
              <a:rPr lang="nl-NL" dirty="0" smtClean="0"/>
              <a:t> Delta), Ghana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0122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A1. Introduction to IWRM</a:t>
            </a:r>
            <a:endParaRPr lang="en-GB"/>
          </a:p>
        </p:txBody>
      </p:sp>
      <p:pic>
        <p:nvPicPr>
          <p:cNvPr id="3" name="Afbeelding 2" descr="DSC01372-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42899"/>
            <a:ext cx="8277980" cy="620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7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75008" y="9526"/>
            <a:ext cx="7600051" cy="1325563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FBFS:</a:t>
            </a:r>
            <a:br>
              <a:rPr lang="nl-NL" dirty="0" smtClean="0"/>
            </a:br>
            <a:r>
              <a:rPr lang="nl-NL" dirty="0" err="1" smtClean="0"/>
              <a:t>Asia</a:t>
            </a:r>
            <a:r>
              <a:rPr lang="nl-NL" dirty="0" smtClean="0"/>
              <a:t> (Bangladesh, Myanmar, Vietnam)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902" y="1435100"/>
            <a:ext cx="4060667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42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9788" cy="59616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2871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070099" y="574467"/>
            <a:ext cx="10038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>Zambezi Basin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40768"/>
            <a:ext cx="5729288" cy="36131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  <a:t/>
            </a:r>
            <a:b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SimSun" pitchFamily="2" charset="-122"/>
                <a:cs typeface="Calibri" pitchFamily="34" charset="0"/>
              </a:rPr>
            </a:b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17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Different FBFS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Spate irrigation</a:t>
            </a:r>
          </a:p>
          <a:p>
            <a:r>
              <a:rPr lang="en-GB" dirty="0" smtClean="0"/>
              <a:t>Flood recession/ flood rise agriculture</a:t>
            </a:r>
          </a:p>
          <a:p>
            <a:r>
              <a:rPr lang="en-GB" dirty="0" smtClean="0"/>
              <a:t>Inundation canals</a:t>
            </a:r>
          </a:p>
          <a:p>
            <a:r>
              <a:rPr lang="en-GB" dirty="0" err="1" smtClean="0"/>
              <a:t>Dambos</a:t>
            </a:r>
            <a:r>
              <a:rPr lang="en-GB" dirty="0" smtClean="0"/>
              <a:t>, bas-</a:t>
            </a:r>
            <a:r>
              <a:rPr lang="en-GB" dirty="0" err="1" smtClean="0"/>
              <a:t>fonds</a:t>
            </a:r>
            <a:r>
              <a:rPr lang="en-GB" dirty="0" smtClean="0"/>
              <a:t> (flood depression)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955426" y="6365690"/>
            <a:ext cx="2528047" cy="365125"/>
          </a:xfrm>
        </p:spPr>
        <p:txBody>
          <a:bodyPr/>
          <a:lstStyle/>
          <a:p>
            <a:pPr algn="l"/>
            <a:r>
              <a:rPr lang="en-GB" smtClean="0"/>
              <a:t>A1. Introduction to IWRM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614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 descr="DSCN0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611188" y="274638"/>
            <a:ext cx="8075612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nl-NL" sz="2400" b="1" dirty="0">
              <a:solidFill>
                <a:schemeClr val="bg1"/>
              </a:solidFill>
              <a:latin typeface="Verdan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58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SAM_177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5" b="11835"/>
          <a:stretch>
            <a:fillRect/>
          </a:stretch>
        </p:blipFill>
        <p:spPr>
          <a:xfrm>
            <a:off x="163844" y="342900"/>
            <a:ext cx="8942055" cy="6515100"/>
          </a:xfrm>
        </p:spPr>
      </p:pic>
    </p:spTree>
    <p:extLst>
      <p:ext uri="{BB962C8B-B14F-4D97-AF65-F5344CB8AC3E}">
        <p14:creationId xmlns:p14="http://schemas.microsoft.com/office/powerpoint/2010/main" val="186451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_vs3" id="{CC796699-440D-46A3-9330-6AFE12E68309}" vid="{2CC57FF2-FF73-44E0-B381-8869CD9D33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</TotalTime>
  <Words>371</Words>
  <Application>Microsoft Macintosh PowerPoint</Application>
  <PresentationFormat>Diavoorstelling (4:3)</PresentationFormat>
  <Paragraphs>61</Paragraphs>
  <Slides>30</Slides>
  <Notes>1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1" baseType="lpstr">
      <vt:lpstr>Office Theme</vt:lpstr>
      <vt:lpstr>The promise of FBFS</vt:lpstr>
      <vt:lpstr>Rain fed Agriculture  or  Irrigated Agriculture</vt:lpstr>
      <vt:lpstr>FBFS –  Africa estimated 10-25 M ha</vt:lpstr>
      <vt:lpstr>FBFS: Asia (Bangladesh, Myanmar, Vietnam)</vt:lpstr>
      <vt:lpstr>PowerPoint-presentatie</vt:lpstr>
      <vt:lpstr>PowerPoint-presentatie</vt:lpstr>
      <vt:lpstr>Different FBFS</vt:lpstr>
      <vt:lpstr>PowerPoint-presentatie</vt:lpstr>
      <vt:lpstr>PowerPoint-presentatie</vt:lpstr>
      <vt:lpstr>PowerPoint-presentatie</vt:lpstr>
      <vt:lpstr>PowerPoint-presentatie</vt:lpstr>
      <vt:lpstr>What can be done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Special issues to tackle</vt:lpstr>
      <vt:lpstr>PowerPoint-presentatie</vt:lpstr>
      <vt:lpstr>PowerPoint-presentatie</vt:lpstr>
      <vt:lpstr>Prosopis juliflora</vt:lpstr>
      <vt:lpstr>PowerPoint-presentatie</vt:lpstr>
      <vt:lpstr>PowerPoint-presentatie</vt:lpstr>
      <vt:lpstr>Livestock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Agujetas</dc:creator>
  <cp:lastModifiedBy>Frank van Steenbergen</cp:lastModifiedBy>
  <cp:revision>43</cp:revision>
  <dcterms:created xsi:type="dcterms:W3CDTF">2014-01-23T11:03:55Z</dcterms:created>
  <dcterms:modified xsi:type="dcterms:W3CDTF">2014-03-13T11:46:09Z</dcterms:modified>
</cp:coreProperties>
</file>