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4E78-F1EB-0F46-A682-9F17DDA161DF}" type="datetimeFigureOut">
              <a:rPr lang="en-US" smtClean="0"/>
              <a:pPr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3D08-A257-E14D-9070-A75EAB4B2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4E78-F1EB-0F46-A682-9F17DDA161DF}" type="datetimeFigureOut">
              <a:rPr lang="en-US" smtClean="0"/>
              <a:pPr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3D08-A257-E14D-9070-A75EAB4B2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4E78-F1EB-0F46-A682-9F17DDA161DF}" type="datetimeFigureOut">
              <a:rPr lang="en-US" smtClean="0"/>
              <a:pPr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3D08-A257-E14D-9070-A75EAB4B2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4E78-F1EB-0F46-A682-9F17DDA161DF}" type="datetimeFigureOut">
              <a:rPr lang="en-US" smtClean="0"/>
              <a:pPr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3D08-A257-E14D-9070-A75EAB4B2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4E78-F1EB-0F46-A682-9F17DDA161DF}" type="datetimeFigureOut">
              <a:rPr lang="en-US" smtClean="0"/>
              <a:pPr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3D08-A257-E14D-9070-A75EAB4B2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4E78-F1EB-0F46-A682-9F17DDA161DF}" type="datetimeFigureOut">
              <a:rPr lang="en-US" smtClean="0"/>
              <a:pPr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3D08-A257-E14D-9070-A75EAB4B2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4E78-F1EB-0F46-A682-9F17DDA161DF}" type="datetimeFigureOut">
              <a:rPr lang="en-US" smtClean="0"/>
              <a:pPr/>
              <a:t>5/1/14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3D08-A257-E14D-9070-A75EAB4B2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4E78-F1EB-0F46-A682-9F17DDA161DF}" type="datetimeFigureOut">
              <a:rPr lang="en-US" smtClean="0"/>
              <a:pPr/>
              <a:t>5/1/14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3D08-A257-E14D-9070-A75EAB4B2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4E78-F1EB-0F46-A682-9F17DDA161DF}" type="datetimeFigureOut">
              <a:rPr lang="en-US" smtClean="0"/>
              <a:pPr/>
              <a:t>5/1/14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3D08-A257-E14D-9070-A75EAB4B2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4E78-F1EB-0F46-A682-9F17DDA161DF}" type="datetimeFigureOut">
              <a:rPr lang="en-US" smtClean="0"/>
              <a:pPr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3D08-A257-E14D-9070-A75EAB4B2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4E78-F1EB-0F46-A682-9F17DDA161DF}" type="datetimeFigureOut">
              <a:rPr lang="en-US" smtClean="0"/>
              <a:pPr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3D08-A257-E14D-9070-A75EAB4B2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24E78-F1EB-0F46-A682-9F17DDA161DF}" type="datetimeFigureOut">
              <a:rPr lang="en-US" smtClean="0"/>
              <a:pPr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3D08-A257-E14D-9070-A75EAB4B2E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Ministry of Livestock’s Rangeland Management Platform Meeting on </a:t>
            </a:r>
            <a:r>
              <a:rPr lang="en-US" dirty="0" err="1" smtClean="0"/>
              <a:t>Prosopis</a:t>
            </a:r>
            <a:r>
              <a:rPr lang="en-US" dirty="0" smtClean="0"/>
              <a:t>, 16</a:t>
            </a:r>
            <a:r>
              <a:rPr lang="en-US" baseline="30000" dirty="0" smtClean="0"/>
              <a:t>th</a:t>
            </a:r>
            <a:r>
              <a:rPr lang="en-US" dirty="0" smtClean="0"/>
              <a:t> April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Fiona </a:t>
            </a:r>
            <a:r>
              <a:rPr lang="en-US" dirty="0" err="1" smtClean="0"/>
              <a:t>Flintan</a:t>
            </a:r>
            <a:endParaRPr lang="en-US" dirty="0" smtClean="0"/>
          </a:p>
          <a:p>
            <a:r>
              <a:rPr lang="en-US" dirty="0" smtClean="0"/>
              <a:t>Technical Advisor </a:t>
            </a:r>
            <a:r>
              <a:rPr lang="en-US" dirty="0" smtClean="0"/>
              <a:t>Rangelands</a:t>
            </a:r>
          </a:p>
          <a:p>
            <a:r>
              <a:rPr lang="en-US" smtClean="0"/>
              <a:t>May 1</a:t>
            </a:r>
            <a:r>
              <a:rPr lang="en-US" baseline="30000" smtClean="0"/>
              <a:t>st</a:t>
            </a:r>
            <a:r>
              <a:rPr lang="en-US" smtClean="0"/>
              <a:t> 2014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Recommendations for RMP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Clarification of institutional mandates and roles/responsibilities of different actors and sectors (water, biodiversity, agriculture…).</a:t>
            </a:r>
          </a:p>
          <a:p>
            <a:r>
              <a:rPr lang="en-US" dirty="0" smtClean="0"/>
              <a:t>Prevention and pro-action (early detection, rapid response) requires attention as well as control for eradication.</a:t>
            </a:r>
          </a:p>
          <a:p>
            <a:r>
              <a:rPr lang="en-US" dirty="0" smtClean="0"/>
              <a:t>Support development of clear guidelines incl. local</a:t>
            </a:r>
          </a:p>
          <a:p>
            <a:r>
              <a:rPr lang="en-US" dirty="0" smtClean="0"/>
              <a:t>Support research on large-scale clearance, control, and rehabilitation, and incorporation of indigenous knowledge.</a:t>
            </a:r>
          </a:p>
          <a:p>
            <a:r>
              <a:rPr lang="en-US" dirty="0" smtClean="0"/>
              <a:t>Coordinate mass awareness raising &amp; community participation</a:t>
            </a:r>
          </a:p>
          <a:p>
            <a:r>
              <a:rPr lang="en-US" dirty="0" err="1" smtClean="0"/>
              <a:t>Mobilise</a:t>
            </a:r>
            <a:r>
              <a:rPr lang="en-US" dirty="0" smtClean="0"/>
              <a:t> funding for interventions – strategic partnerships with different actors.</a:t>
            </a:r>
          </a:p>
          <a:p>
            <a:r>
              <a:rPr lang="en-US" dirty="0" smtClean="0"/>
              <a:t>Take </a:t>
            </a:r>
            <a:r>
              <a:rPr lang="en-US" smtClean="0"/>
              <a:t>recommendations to others </a:t>
            </a:r>
            <a:r>
              <a:rPr lang="en-US" dirty="0" smtClean="0"/>
              <a:t>e.g. IGAD and AU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Rangeland Management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Established as a platform for exchange of experiences and information on rangeland management issues – technical. </a:t>
            </a:r>
          </a:p>
          <a:p>
            <a:r>
              <a:rPr lang="en-US" dirty="0" smtClean="0"/>
              <a:t>Led by Pastoral Directorate, Ministry of Livestock. Supported by development actors.</a:t>
            </a:r>
          </a:p>
          <a:p>
            <a:r>
              <a:rPr lang="en-US" dirty="0" smtClean="0"/>
              <a:t>Anticipated outcomes include development, piloting and scaling-up of good practice; </a:t>
            </a:r>
            <a:r>
              <a:rPr lang="en-US" dirty="0" err="1" smtClean="0"/>
              <a:t>harmonisation</a:t>
            </a:r>
            <a:r>
              <a:rPr lang="en-US" dirty="0" smtClean="0"/>
              <a:t> of approaches; documentation and guidelines; input to policy development.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on </a:t>
            </a:r>
            <a:r>
              <a:rPr lang="en-US" dirty="0" err="1" smtClean="0"/>
              <a:t>Prosopis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At the request of the State Minister of Livestock the first meeting was on </a:t>
            </a:r>
            <a:r>
              <a:rPr lang="en-US" dirty="0" err="1" smtClean="0"/>
              <a:t>Prosopis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key output requested was a statement from participants for a meeting to be held by the Ministry of Livestock next month – the key objective of which is to put the case to government (national and regional) that there needs to be national, strategic, coordinated action to reduce the spread of </a:t>
            </a:r>
            <a:r>
              <a:rPr lang="en-US" dirty="0" err="1" smtClean="0"/>
              <a:t>Prosopis</a:t>
            </a:r>
            <a:r>
              <a:rPr lang="en-US" dirty="0" smtClean="0"/>
              <a:t>, and remove it where possible.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components of the statement from the participants of the RMP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Though </a:t>
            </a:r>
            <a:r>
              <a:rPr lang="en-US" dirty="0" err="1" smtClean="0"/>
              <a:t>Prosopis</a:t>
            </a:r>
            <a:r>
              <a:rPr lang="en-US" dirty="0" smtClean="0"/>
              <a:t> when well-managed has some benefits, in Ethiopia it is a menace – with negative impacts on national and local economies and growth. </a:t>
            </a:r>
            <a:r>
              <a:rPr lang="en-US" dirty="0" err="1" smtClean="0"/>
              <a:t>Prosopis</a:t>
            </a:r>
            <a:r>
              <a:rPr lang="en-US" dirty="0" smtClean="0"/>
              <a:t> needs to be controlled and where possible, removed through large-scale and coordinated action.</a:t>
            </a:r>
          </a:p>
          <a:p>
            <a:r>
              <a:rPr lang="en-US" dirty="0" smtClean="0"/>
              <a:t>There have been some positive actions taken, regional policy/legislation and NGO activities, but scattered and lack urgency, not strategic and coordinated. As a result impacts have been limited.  </a:t>
            </a:r>
          </a:p>
          <a:p>
            <a:r>
              <a:rPr lang="en-US" dirty="0" smtClean="0"/>
              <a:t>This requires coordinated action at all levels led by authorities (government and customary). </a:t>
            </a:r>
          </a:p>
          <a:p>
            <a:r>
              <a:rPr lang="en-US" dirty="0" smtClean="0"/>
              <a:t>National leadership is required, with resources. Different actors can have different roles – need to be defined.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Also cross-border issue – role of e.g. IGAD.</a:t>
            </a:r>
          </a:p>
          <a:p>
            <a:r>
              <a:rPr lang="en-US" dirty="0" smtClean="0"/>
              <a:t>There is a linkage between investments in land including rangeland rehabilitation, and land security – if greater security, greater incentives for investment.  No formal secure land tenure system currently in pastoral areas. Difficult to consider e.g. carbon seq. </a:t>
            </a:r>
          </a:p>
          <a:p>
            <a:r>
              <a:rPr lang="en-US" dirty="0" err="1" smtClean="0"/>
              <a:t>Prosopis</a:t>
            </a:r>
            <a:r>
              <a:rPr lang="en-US" dirty="0" smtClean="0"/>
              <a:t> (and other invasive sp) interventions can be best identified through an integrated land use planning process – at different levels – national land use plan to local participatory rangeland management.</a:t>
            </a:r>
          </a:p>
          <a:p>
            <a:r>
              <a:rPr lang="en-US" dirty="0" smtClean="0"/>
              <a:t>Decisions need to be made which are priority areas, and what interventions where – some may be suitable for large-scale removal and rehabilitation, some for temporary use, some of lower </a:t>
            </a:r>
            <a:r>
              <a:rPr lang="en-US" dirty="0" err="1" smtClean="0"/>
              <a:t>prioirity</a:t>
            </a:r>
            <a:r>
              <a:rPr lang="en-US" dirty="0" smtClean="0"/>
              <a:t> closed off  – but ultimately a vision of eradication.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There is lack of information on suitability, effectiveness, cost/benefits of large-scale interventions.  </a:t>
            </a:r>
          </a:p>
          <a:p>
            <a:r>
              <a:rPr lang="en-US" dirty="0" smtClean="0"/>
              <a:t>There is lack of guidelines adapted to national and local contexts.</a:t>
            </a:r>
          </a:p>
          <a:p>
            <a:r>
              <a:rPr lang="en-US" dirty="0" smtClean="0"/>
              <a:t>As </a:t>
            </a:r>
            <a:r>
              <a:rPr lang="en-US" dirty="0" err="1" smtClean="0"/>
              <a:t>Prosopis</a:t>
            </a:r>
            <a:r>
              <a:rPr lang="en-US" dirty="0" smtClean="0"/>
              <a:t> removed, opportunities to </a:t>
            </a:r>
            <a:r>
              <a:rPr lang="en-US" dirty="0" err="1" smtClean="0"/>
              <a:t>utilise</a:t>
            </a:r>
            <a:r>
              <a:rPr lang="en-US" dirty="0" smtClean="0"/>
              <a:t>, but communities should not be dependent. Mainly </a:t>
            </a:r>
            <a:r>
              <a:rPr lang="en-US" dirty="0" err="1" smtClean="0"/>
              <a:t>Prosopis</a:t>
            </a:r>
            <a:r>
              <a:rPr lang="en-US" dirty="0" smtClean="0"/>
              <a:t>-invaded land was originally valuable dry season grazing areas – if cleared will it be returned to grazing or used for agriculture – re-invasion then needs to be prevented. Multi-stakeholder decision-making required about land use priorities.</a:t>
            </a:r>
          </a:p>
          <a:p>
            <a:r>
              <a:rPr lang="en-US" dirty="0" smtClean="0"/>
              <a:t>There needs to be mass awareness raising – including in areas where </a:t>
            </a:r>
            <a:r>
              <a:rPr lang="en-US" dirty="0" err="1" smtClean="0"/>
              <a:t>Prosopis</a:t>
            </a:r>
            <a:r>
              <a:rPr lang="en-US" dirty="0" smtClean="0"/>
              <a:t> is not present (yet).</a:t>
            </a:r>
          </a:p>
          <a:p>
            <a:r>
              <a:rPr lang="en-US" dirty="0" smtClean="0"/>
              <a:t>Preventive/pro-active measures in non-infested areas.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Opportunities for private sector – particularly in using removed biomass.</a:t>
            </a:r>
          </a:p>
          <a:p>
            <a:r>
              <a:rPr lang="en-US" dirty="0" smtClean="0"/>
              <a:t>Strong experience in </a:t>
            </a:r>
            <a:r>
              <a:rPr lang="en-US" dirty="0" err="1" smtClean="0"/>
              <a:t>neighbouring</a:t>
            </a:r>
            <a:r>
              <a:rPr lang="en-US" dirty="0" smtClean="0"/>
              <a:t> countries – in particular Sudan, also Kenya. </a:t>
            </a:r>
          </a:p>
          <a:p>
            <a:r>
              <a:rPr lang="en-US" dirty="0" smtClean="0"/>
              <a:t>Pod-bearing (dropping) time is most dangerous – may require livestock exclusion zones. </a:t>
            </a:r>
          </a:p>
          <a:p>
            <a:r>
              <a:rPr lang="en-US" dirty="0" err="1" smtClean="0"/>
              <a:t>Prosopis</a:t>
            </a:r>
            <a:r>
              <a:rPr lang="en-US" dirty="0" smtClean="0"/>
              <a:t> (and other invasive sp) management is not mainstreamed in land/development </a:t>
            </a:r>
            <a:r>
              <a:rPr lang="en-US" dirty="0" err="1" smtClean="0"/>
              <a:t>programmes</a:t>
            </a:r>
            <a:r>
              <a:rPr lang="en-US" dirty="0" smtClean="0"/>
              <a:t> such as SLM, watershed management, PSNP, PCDP. PSNP public works </a:t>
            </a:r>
            <a:r>
              <a:rPr lang="en-US" dirty="0" err="1" smtClean="0"/>
              <a:t>labour</a:t>
            </a:r>
            <a:r>
              <a:rPr lang="en-US" dirty="0" smtClean="0"/>
              <a:t> use for clearing.</a:t>
            </a:r>
          </a:p>
          <a:p>
            <a:r>
              <a:rPr lang="en-US" dirty="0" smtClean="0"/>
              <a:t>Local knowledge on </a:t>
            </a:r>
            <a:r>
              <a:rPr lang="en-US" dirty="0" err="1" smtClean="0"/>
              <a:t>Prosopis</a:t>
            </a:r>
            <a:r>
              <a:rPr lang="en-US" dirty="0" smtClean="0"/>
              <a:t> management needs to be better incorporated in decision-making.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Recommendations from RMP to planned government meeting on </a:t>
            </a:r>
            <a:r>
              <a:rPr lang="en-US" sz="3600" b="1" dirty="0" err="1" smtClean="0"/>
              <a:t>Prosopis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Nation-wide long-term strategic action needs to be taken to address the </a:t>
            </a:r>
            <a:r>
              <a:rPr lang="en-US" dirty="0" err="1" smtClean="0"/>
              <a:t>Prosopis</a:t>
            </a:r>
            <a:r>
              <a:rPr lang="en-US" dirty="0" smtClean="0"/>
              <a:t> problem. This should focus on control (based on a vision of eradication) – </a:t>
            </a:r>
            <a:r>
              <a:rPr lang="en-US" dirty="0" err="1" smtClean="0"/>
              <a:t>utilising</a:t>
            </a:r>
            <a:r>
              <a:rPr lang="en-US" dirty="0" smtClean="0"/>
              <a:t> biomass as it is removed. Led by </a:t>
            </a:r>
            <a:r>
              <a:rPr lang="en-US" dirty="0" err="1" smtClean="0"/>
              <a:t>MoL</a:t>
            </a:r>
            <a:r>
              <a:rPr lang="en-US" dirty="0" smtClean="0"/>
              <a:t>, PD.</a:t>
            </a:r>
          </a:p>
          <a:p>
            <a:r>
              <a:rPr lang="en-US" dirty="0" smtClean="0"/>
              <a:t>Control established at national and regional levels through policy and legislation. At the very very least prevent planting e.g. Kenya.</a:t>
            </a:r>
          </a:p>
          <a:p>
            <a:r>
              <a:rPr lang="en-US" dirty="0" smtClean="0"/>
              <a:t>Establish a sub-task force under PD on </a:t>
            </a:r>
            <a:r>
              <a:rPr lang="en-US" dirty="0" err="1" smtClean="0"/>
              <a:t>Prosopis</a:t>
            </a:r>
            <a:r>
              <a:rPr lang="en-US" dirty="0" smtClean="0"/>
              <a:t> (</a:t>
            </a:r>
            <a:r>
              <a:rPr lang="en-US" dirty="0" err="1" smtClean="0"/>
              <a:t>invasives</a:t>
            </a:r>
            <a:r>
              <a:rPr lang="en-US" dirty="0" smtClean="0"/>
              <a:t>) at federal level and dedicated group at regional levels – different actors, coordination, </a:t>
            </a:r>
            <a:r>
              <a:rPr lang="en-US" dirty="0" err="1" smtClean="0"/>
              <a:t>harmonisation</a:t>
            </a:r>
            <a:r>
              <a:rPr lang="en-US" dirty="0" smtClean="0"/>
              <a:t>, info sharing, national monitoring of spread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Recommendations from the RMP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Prosopis</a:t>
            </a:r>
            <a:r>
              <a:rPr lang="en-US" dirty="0" smtClean="0"/>
              <a:t> is one of many rangeland issues that require incorporation into planning processes at different levels - mainstream </a:t>
            </a:r>
            <a:r>
              <a:rPr lang="en-US" dirty="0" err="1" smtClean="0"/>
              <a:t>Prosopis</a:t>
            </a:r>
            <a:r>
              <a:rPr lang="en-US" dirty="0" smtClean="0"/>
              <a:t> (</a:t>
            </a:r>
            <a:r>
              <a:rPr lang="en-US" dirty="0" err="1" smtClean="0"/>
              <a:t>invasives</a:t>
            </a:r>
            <a:r>
              <a:rPr lang="en-US" dirty="0" smtClean="0"/>
              <a:t>) into national, regional and local development and land use planning processes e.g. proposed National Land Use Plan and PRM. Different situation require different interventions – rational decision making and priority setting.  </a:t>
            </a:r>
          </a:p>
          <a:p>
            <a:r>
              <a:rPr lang="en-US" dirty="0" smtClean="0"/>
              <a:t>Mainstream attention to </a:t>
            </a:r>
            <a:r>
              <a:rPr lang="en-US" dirty="0" err="1" smtClean="0"/>
              <a:t>Prosopis</a:t>
            </a:r>
            <a:r>
              <a:rPr lang="en-US" dirty="0" smtClean="0"/>
              <a:t> and good practice in development </a:t>
            </a:r>
            <a:r>
              <a:rPr lang="en-US" dirty="0" err="1" smtClean="0"/>
              <a:t>programmes</a:t>
            </a:r>
            <a:r>
              <a:rPr lang="en-US" dirty="0" smtClean="0"/>
              <a:t> incl. </a:t>
            </a:r>
            <a:r>
              <a:rPr lang="en-US" dirty="0" err="1" smtClean="0"/>
              <a:t>MoL</a:t>
            </a:r>
            <a:r>
              <a:rPr lang="en-US" dirty="0" smtClean="0"/>
              <a:t> projects, PSNP, SLM, PCDP. Job creation opportunities in removal.</a:t>
            </a:r>
          </a:p>
          <a:p>
            <a:r>
              <a:rPr lang="en-US" dirty="0" smtClean="0"/>
              <a:t>Promote and develop secure land tenure for rangelands users, to improve incentives for investing in management, rehabilitation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970</Words>
  <Application>Microsoft Macintosh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Summary of Ministry of Livestock’s Rangeland Management Platform Meeting on Prosopis, 16th April 2014</vt:lpstr>
      <vt:lpstr>Rangeland Management Platform</vt:lpstr>
      <vt:lpstr>Meeting on Prosopis</vt:lpstr>
      <vt:lpstr>Key components of the statement from the participants of the RMP</vt:lpstr>
      <vt:lpstr>Slide 5</vt:lpstr>
      <vt:lpstr>Slide 6</vt:lpstr>
      <vt:lpstr>Slide 7</vt:lpstr>
      <vt:lpstr>Recommendations from RMP to planned government meeting on Prosopis</vt:lpstr>
      <vt:lpstr>Recommendations from the RMP</vt:lpstr>
      <vt:lpstr>Recommendations for RMP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Ministry of Livestock’s Rangeland Management Platform Meeting on Prosopis, 16th April 2014</dc:title>
  <dc:creator>Mac</dc:creator>
  <cp:lastModifiedBy>Mac</cp:lastModifiedBy>
  <cp:revision>59</cp:revision>
  <dcterms:created xsi:type="dcterms:W3CDTF">2014-05-01T08:20:57Z</dcterms:created>
  <dcterms:modified xsi:type="dcterms:W3CDTF">2014-05-01T08:21:14Z</dcterms:modified>
</cp:coreProperties>
</file>