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320" r:id="rId4"/>
    <p:sldId id="434" r:id="rId5"/>
    <p:sldId id="433" r:id="rId6"/>
    <p:sldId id="425" r:id="rId7"/>
    <p:sldId id="429" r:id="rId8"/>
    <p:sldId id="431" r:id="rId9"/>
    <p:sldId id="419" r:id="rId10"/>
    <p:sldId id="444" r:id="rId11"/>
    <p:sldId id="445" r:id="rId12"/>
    <p:sldId id="440" r:id="rId13"/>
    <p:sldId id="442" r:id="rId14"/>
    <p:sldId id="443" r:id="rId15"/>
    <p:sldId id="40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2500" autoAdjust="0"/>
  </p:normalViewPr>
  <p:slideViewPr>
    <p:cSldViewPr>
      <p:cViewPr>
        <p:scale>
          <a:sx n="65" d="100"/>
          <a:sy n="65" d="100"/>
        </p:scale>
        <p:origin x="-1968" y="-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73"/>
    </p:cViewPr>
  </p:sorterViewPr>
  <p:notesViewPr>
    <p:cSldViewPr>
      <p:cViewPr varScale="1">
        <p:scale>
          <a:sx n="75" d="100"/>
          <a:sy n="75" d="100"/>
        </p:scale>
        <p:origin x="-153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05544DFC-1859-4E03-B9CA-9FD3C86A7D82}" type="datetime1">
              <a:rPr lang="en-US"/>
              <a:pPr>
                <a:defRPr/>
              </a:pPr>
              <a:t>5/8/2014</a:t>
            </a:fld>
            <a:endParaRPr/>
          </a:p>
        </p:txBody>
      </p:sp>
      <p:sp>
        <p:nvSpPr>
          <p:cNvPr id="60420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502FBA4C-D8FB-4B8F-99CD-16B441600430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809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/>
            <a:endParaRPr dirty="0" smtClean="0"/>
          </a:p>
        </p:txBody>
      </p:sp>
      <p:sp>
        <p:nvSpPr>
          <p:cNvPr id="61444" name="Slide Number Placeholder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DD30AE8-70AF-4003-B5D2-5CECBF835D91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/>
            <a:endParaRPr dirty="0" smtClean="0"/>
          </a:p>
        </p:txBody>
      </p:sp>
      <p:sp>
        <p:nvSpPr>
          <p:cNvPr id="63492" name="Slide Number Placeholder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ACDF660-FF32-4099-9C34-22EA38E9D545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/>
            <a:endParaRPr dirty="0" smtClean="0"/>
          </a:p>
        </p:txBody>
      </p:sp>
      <p:sp>
        <p:nvSpPr>
          <p:cNvPr id="65540" name="Slide Number Placeholder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EBAA289-208B-436B-AB3F-0E4A8F0EAB88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FBA4C-D8FB-4B8F-99CD-16B4416004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31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endParaRPr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503460-DF2D-49A0-B5EE-7D62CA67D80B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/>
            <a:endParaRPr smtClean="0"/>
          </a:p>
        </p:txBody>
      </p:sp>
      <p:sp>
        <p:nvSpPr>
          <p:cNvPr id="101380" name="Slide Number Placeholder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E18521C-B034-411F-8C15-373E66B477AD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10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FBA4C-D8FB-4B8F-99CD-16B4416004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9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/>
            <a:endParaRPr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B612AA-8A1A-4876-AAF7-6794A5AEBE28}" type="slidenum">
              <a:rPr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media/image13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media/image14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3999" cy="6858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505200" cy="685800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716088" y="1690688"/>
              <a:ext cx="7427911" cy="2533650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1066800"/>
              <a:ext cx="2867025" cy="3157538"/>
              <a:chOff x="0" y="1066800"/>
              <a:chExt cx="2867025" cy="3157538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573088" y="3582988"/>
                <a:ext cx="576262" cy="641350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716088" y="1690688"/>
                <a:ext cx="574675" cy="642937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2281238" y="1066800"/>
                <a:ext cx="585787" cy="635000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1141413" y="3582988"/>
                <a:ext cx="584200" cy="641350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2281238" y="1690688"/>
                <a:ext cx="585787" cy="642937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1141413" y="2324100"/>
                <a:ext cx="584200" cy="633413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2324100"/>
                <a:ext cx="582613" cy="633413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716088" y="2324100"/>
                <a:ext cx="574675" cy="633413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573088" y="2947988"/>
                <a:ext cx="576262" cy="644525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1141413" y="2947988"/>
                <a:ext cx="584200" cy="644525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19" name="Rectangle 19"/>
          <p:cNvSpPr txBox="1">
            <a:spLocks noGrp="1"/>
          </p:cNvSpPr>
          <p:nvPr>
            <p:ph type="ctrTitle"/>
          </p:nvPr>
        </p:nvSpPr>
        <p:spPr>
          <a:xfrm>
            <a:off x="2971800" y="1828800"/>
            <a:ext cx="6019796" cy="2209803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20" name="Rectangle 20"/>
          <p:cNvSpPr txBox="1">
            <a:spLocks noGrp="1"/>
          </p:cNvSpPr>
          <p:nvPr>
            <p:ph type="subTitle" idx="1"/>
          </p:nvPr>
        </p:nvSpPr>
        <p:spPr>
          <a:xfrm>
            <a:off x="2971800" y="4267203"/>
            <a:ext cx="6019796" cy="1752603"/>
          </a:xfrm>
        </p:spPr>
        <p:txBody>
          <a:bodyPr/>
          <a:lstStyle>
            <a:lvl1pPr marL="0" indent="0">
              <a:buNone/>
              <a:defRPr sz="3400"/>
            </a:lvl1pPr>
          </a:lstStyle>
          <a:p>
            <a:pPr lvl="0"/>
            <a:r>
              <a:rPr lang="el-GR"/>
              <a:t>Click to edit Master subtitle style</a:t>
            </a:r>
          </a:p>
        </p:txBody>
      </p:sp>
      <p:sp>
        <p:nvSpPr>
          <p:cNvPr id="18" name="Rectangle 16"/>
          <p:cNvSpPr txBox="1"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C2F25-805A-4237-A8BA-8DA755F1F665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  <p:sp>
        <p:nvSpPr>
          <p:cNvPr id="21" name="Rectangle 1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22" name="Rectangle 1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8B7F-092C-42F1-AFB8-57C65DBF4E00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904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27AC2-9E30-4BCA-B1F5-6338F7572A5D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6" name="Rectangle 1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2BB80-9E17-4110-8442-360180B1930F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4233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3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457200"/>
            <a:ext cx="6019796" cy="5410203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87AE-814E-429D-A5FA-49FA7D8CA189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6" name="Rectangle 1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64CDF-45CD-4024-94D2-14F0A30CAA99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70097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 txBox="1">
            <a:spLocks noGrp="1"/>
          </p:cNvSpPr>
          <p:nvPr>
            <p:ph type="dgm" idx="1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 noProof="0" smtClean="0"/>
          </a:p>
        </p:txBody>
      </p:sp>
      <p:sp>
        <p:nvSpPr>
          <p:cNvPr id="4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34F73-881F-48F1-8C2E-9D4F871F2D53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6" name="Rectangle 1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5D6DF-958B-40B8-B505-A679482F33BF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3667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DD8047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rgbClr val="94B6D2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" name="Title 7"/>
          <p:cNvSpPr txBox="1">
            <a:spLocks noGrp="1"/>
          </p:cNvSpPr>
          <p:nvPr>
            <p:ph type="ctrTitle"/>
          </p:nvPr>
        </p:nvSpPr>
        <p:spPr>
          <a:xfrm>
            <a:off x="2362196" y="4038603"/>
            <a:ext cx="6476996" cy="1828800"/>
          </a:xfrm>
        </p:spPr>
        <p:txBody>
          <a:bodyPr anchor="b"/>
          <a:lstStyle>
            <a:lvl1pPr>
              <a:defRPr cap="all">
                <a:solidFill>
                  <a:srgbClr val="EBDDC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ubtitle 8"/>
          <p:cNvSpPr txBox="1">
            <a:spLocks noGrp="1"/>
          </p:cNvSpPr>
          <p:nvPr>
            <p:ph type="subTitle" idx="1"/>
          </p:nvPr>
        </p:nvSpPr>
        <p:spPr>
          <a:xfrm>
            <a:off x="2362196" y="6050036"/>
            <a:ext cx="6705596" cy="685800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Date Placeholder 27"/>
          <p:cNvSpPr txBox="1"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 anchorCtr="1"/>
          <a:lstStyle>
            <a:lvl1pPr algn="ctr">
              <a:defRPr lang="en-GB" sz="2000">
                <a:solidFill>
                  <a:srgbClr val="FFFFFF"/>
                </a:solidFill>
                <a:latin typeface="Tw Cen MT"/>
              </a:defRPr>
            </a:lvl1pPr>
          </a:lstStyle>
          <a:p>
            <a:pPr>
              <a:defRPr/>
            </a:pPr>
            <a:fld id="{E3100D0C-237D-423A-B7E6-CC639EE56130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  <p:sp>
        <p:nvSpPr>
          <p:cNvPr id="10" name="Footer Placeholder 16"/>
          <p:cNvSpPr txBox="1"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 lang="en-GB">
                <a:solidFill>
                  <a:srgbClr val="EBDDC3"/>
                </a:solidFill>
                <a:latin typeface="Tw Cen M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28"/>
          <p:cNvSpPr txBox="1"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lang="en-GB">
                <a:solidFill>
                  <a:srgbClr val="EBDDC3"/>
                </a:solidFill>
                <a:latin typeface="Tw Cen MT"/>
              </a:defRPr>
            </a:lvl1pPr>
          </a:lstStyle>
          <a:p>
            <a:pPr>
              <a:defRPr/>
            </a:pPr>
            <a:fld id="{E1D04F32-803A-46DB-8A12-1663C5392E0E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9003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7"/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495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30C2F763-F13F-4E2E-A393-E6321AD91E2F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A6CAD03C-572A-412C-B85B-04862EFF46BE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3572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600200"/>
            <a:ext cx="1295400" cy="990600"/>
          </a:xfrm>
          <a:prstGeom prst="rect">
            <a:avLst/>
          </a:prstGeom>
          <a:solidFill>
            <a:srgbClr val="DD8047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71600" y="1600200"/>
            <a:ext cx="7772400" cy="990600"/>
          </a:xfrm>
          <a:prstGeom prst="rect">
            <a:avLst/>
          </a:prstGeom>
          <a:solidFill>
            <a:srgbClr val="94B6D2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1" cy="1673223"/>
          </a:xfrm>
        </p:spPr>
        <p:txBody>
          <a:bodyPr/>
          <a:lstStyle>
            <a:lvl1pPr marL="0" indent="0">
              <a:buNone/>
              <a:defRPr sz="2800">
                <a:solidFill>
                  <a:srgbClr val="775F5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6" cy="990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Date Placeholder 11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BCD22FA1-05A4-491B-B3D2-6D954D8C866A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  <p:sp>
        <p:nvSpPr>
          <p:cNvPr id="9" name="Slide Number Placeholder 12"/>
          <p:cNvSpPr txBox="1"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/>
          <a:lstStyle>
            <a:lvl1pPr>
              <a:defRPr lang="en-GB" sz="2400">
                <a:latin typeface="Tw Cen MT"/>
              </a:defRPr>
            </a:lvl1pPr>
          </a:lstStyle>
          <a:p>
            <a:pPr>
              <a:defRPr/>
            </a:pPr>
            <a:fld id="{BBCE081A-FBE8-4613-8095-99E9BEE848DD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10" name="Footer Placeholder 13"/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2563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/>
          <p:cNvSpPr txBox="1">
            <a:spLocks noGrp="1"/>
          </p:cNvSpPr>
          <p:nvPr>
            <p:ph idx="1"/>
          </p:nvPr>
        </p:nvSpPr>
        <p:spPr>
          <a:xfrm>
            <a:off x="609603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/>
          <p:cNvSpPr txBox="1">
            <a:spLocks noGrp="1"/>
          </p:cNvSpPr>
          <p:nvPr>
            <p:ph idx="2"/>
          </p:nvPr>
        </p:nvSpPr>
        <p:spPr>
          <a:xfrm>
            <a:off x="4844902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C176E4CC-A060-491D-B979-CE44FBF4D003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  <p:sp>
        <p:nvSpPr>
          <p:cNvPr id="6" name="Slide Number Placeholder 9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1C7DB78C-D3BD-47D8-90A1-430F11FD3173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7" name="Footer Placeholder 11"/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5027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3396" y="273048"/>
            <a:ext cx="8153403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10"/>
          <p:cNvSpPr txBox="1">
            <a:spLocks noGrp="1"/>
          </p:cNvSpPr>
          <p:nvPr>
            <p:ph idx="2"/>
          </p:nvPr>
        </p:nvSpPr>
        <p:spPr>
          <a:xfrm>
            <a:off x="609603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2"/>
          <p:cNvSpPr txBox="1">
            <a:spLocks noGrp="1"/>
          </p:cNvSpPr>
          <p:nvPr>
            <p:ph idx="4"/>
          </p:nvPr>
        </p:nvSpPr>
        <p:spPr>
          <a:xfrm>
            <a:off x="4800600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5"/>
          <p:cNvSpPr txBox="1">
            <a:spLocks noGrp="1"/>
          </p:cNvSpPr>
          <p:nvPr>
            <p:ph type="body" idx="1"/>
          </p:nvPr>
        </p:nvSpPr>
        <p:spPr>
          <a:xfrm>
            <a:off x="609603" y="1752603"/>
            <a:ext cx="3886200" cy="640080"/>
          </a:xfrm>
          <a:solidFill>
            <a:srgbClr val="DD8047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 txBox="1">
            <a:spLocks noGrp="1"/>
          </p:cNvSpPr>
          <p:nvPr>
            <p:ph type="body" idx="3"/>
          </p:nvPr>
        </p:nvSpPr>
        <p:spPr>
          <a:xfrm>
            <a:off x="4800600" y="1752603"/>
            <a:ext cx="3886200" cy="640080"/>
          </a:xfrm>
          <a:solidFill>
            <a:srgbClr val="D8B25C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58FDD444-435F-4C9A-B3F8-28C56E45E860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  <p:sp>
        <p:nvSpPr>
          <p:cNvPr id="10" name="Slide Number Placeholder 11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91249FDD-BE77-417F-9C4C-50C03D1617ED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11" name="Footer Placeholder 13"/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0180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A31E3937-50B7-4831-BC26-8CBF9CD547FA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395349C7-BB84-45C8-887B-C2DDB25504B4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4263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BDD3EDA7-0102-4C08-8F19-F730AF66F492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lang="en-GB">
                <a:solidFill>
                  <a:srgbClr val="775F55"/>
                </a:solidFill>
                <a:latin typeface="Tw Cen MT"/>
              </a:defRPr>
            </a:lvl1pPr>
          </a:lstStyle>
          <a:p>
            <a:pPr>
              <a:defRPr/>
            </a:pPr>
            <a:fld id="{0CA770C5-4637-4B69-B70E-83B3CCA0A8E5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7281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7701B-7872-4CD1-B3E3-31D8F6DB012A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6" name="Rectangle 1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F53EC-09D5-4BD0-B35D-AF1543D0F638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77048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8077196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2"/>
          </p:nvPr>
        </p:nvSpPr>
        <p:spPr>
          <a:xfrm>
            <a:off x="609603" y="1752603"/>
            <a:ext cx="1600200" cy="4343400"/>
          </a:xfrm>
          <a:solidFill>
            <a:srgbClr val="DD8047"/>
          </a:solidFill>
          <a:ln w="50804">
            <a:solidFill>
              <a:srgbClr val="DD8047"/>
            </a:solidFill>
            <a:prstDash val="solid"/>
            <a:miter/>
          </a:ln>
        </p:spPr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8"/>
          <p:cNvSpPr txBox="1">
            <a:spLocks noGrp="1"/>
          </p:cNvSpPr>
          <p:nvPr>
            <p:ph idx="1"/>
          </p:nvPr>
        </p:nvSpPr>
        <p:spPr>
          <a:xfrm>
            <a:off x="2362196" y="1752603"/>
            <a:ext cx="6400800" cy="44195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9BA0B63A-BCA7-4354-A9B4-2A4FCDB8A337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17CB336A-BB05-4D66-AAD2-5FB4A24079B0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99035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9525" y="4664075"/>
            <a:ext cx="1463675" cy="712788"/>
          </a:xfrm>
          <a:prstGeom prst="rect">
            <a:avLst/>
          </a:prstGeom>
          <a:solidFill>
            <a:srgbClr val="DD8047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44638" y="4654550"/>
            <a:ext cx="7599362" cy="712788"/>
          </a:xfrm>
          <a:prstGeom prst="rect">
            <a:avLst/>
          </a:prstGeom>
          <a:solidFill>
            <a:srgbClr val="94B6D2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" name="Text Placeholder 3"/>
          <p:cNvSpPr txBox="1">
            <a:spLocks noGrp="1"/>
          </p:cNvSpPr>
          <p:nvPr>
            <p:ph type="body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None/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600200" y="4648196"/>
            <a:ext cx="7315200" cy="685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560579" y="0"/>
            <a:ext cx="7583420" cy="4568955"/>
          </a:xfrm>
          <a:solidFill>
            <a:srgbClr val="DCE5EE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10" name="Date Placeholder 11"/>
          <p:cNvSpPr txBox="1"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9E1744FA-149A-4925-B32A-799BE553D437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  <p:sp>
        <p:nvSpPr>
          <p:cNvPr id="12" name="Slide Number Placeholder 12"/>
          <p:cNvSpPr txBox="1"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lang="en-GB" sz="2800">
                <a:latin typeface="Tw Cen MT"/>
              </a:defRPr>
            </a:lvl1pPr>
          </a:lstStyle>
          <a:p>
            <a:pPr>
              <a:defRPr/>
            </a:pPr>
            <a:fld id="{1C7AAE1B-8FEF-4030-A9EA-B9BD344F7132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13" name="Footer Placeholder 13"/>
          <p:cNvSpPr txBox="1"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8852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CAC7E49D-8E30-44C1-831C-D3BCF9A16C7F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D331CA9F-20DA-4574-A268-D3888A24EAC3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08340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42038" y="609600"/>
            <a:ext cx="228600" cy="6248400"/>
          </a:xfrm>
          <a:prstGeom prst="rect">
            <a:avLst/>
          </a:prstGeom>
          <a:solidFill>
            <a:srgbClr val="94B6D2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142038" y="0"/>
            <a:ext cx="228600" cy="533400"/>
          </a:xfrm>
          <a:prstGeom prst="rect">
            <a:avLst/>
          </a:prstGeom>
          <a:solidFill>
            <a:srgbClr val="DD8047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53203" y="609603"/>
            <a:ext cx="2057400" cy="551656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609603"/>
            <a:ext cx="5562596" cy="551656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A7627E01-B676-4ABD-9490-054527AD9211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xfrm rot="5400013">
            <a:off x="5989638" y="144462"/>
            <a:ext cx="533400" cy="244475"/>
          </a:xfrm>
        </p:spPr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BE7AE482-74F8-4395-939C-A9E05C98F651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283013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0639F720-682F-41DA-8C12-EBFCD1993AC9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>
                <a:latin typeface="Tw Cen MT"/>
              </a:defRPr>
            </a:lvl1pPr>
          </a:lstStyle>
          <a:p>
            <a:pPr>
              <a:defRPr/>
            </a:pPr>
            <a:fld id="{91366C5A-6727-458F-B0A2-6C8EB8478A3E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5174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D11F3-9779-4CB9-AF09-BED76D3D7297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6" name="Rectangle 1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B236E-5217-4E20-8CB1-05EFF65866AA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3782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81203"/>
            <a:ext cx="4038603" cy="3886200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981203"/>
            <a:ext cx="4038603" cy="3886200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F938-A84E-473A-B4DE-081B9C04BF07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7" name="Rectangle 1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5BF95-BFC2-4EDE-9BE3-13B3BD049F22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74717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F8AB7-08D5-4BD1-AB68-A9211D28BBD2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9" name="Rectangle 1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0F83-D153-44CC-BF36-F87E547E5707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0937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B0229-E392-4122-9326-49594F29DE1C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5" name="Rectangle 1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A3ED4-1DA5-4E5A-8578-7A469462B101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9767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FF9D2-5AE1-450B-AEE4-3F994D6E26C1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Rectangle 1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080C-6876-476D-A60F-C048DD58F987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9550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4A817-5F77-43C9-9F78-2BD2E9FAC5C9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7" name="Rectangle 1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8B8D-7FC6-41C1-B87E-2712D8D07691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0977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1BB1C-F112-45D0-83D0-0309C714520A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7" name="Rectangle 1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092AA-B713-4A45-8862-0966731B4F4D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883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 txBox="1"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Arial Black" pitchFamily="34"/>
                <a:cs typeface="Arial"/>
              </a:defRPr>
            </a:lvl1pPr>
          </a:lstStyle>
          <a:p>
            <a:pPr>
              <a:defRPr/>
            </a:pPr>
            <a:fld id="{30F731F0-1D09-4F3E-8262-9F35821B0B0A}" type="slidenum">
              <a:rPr/>
              <a:pPr>
                <a:defRPr/>
              </a:pPr>
              <a:t>‹nr.›</a:t>
            </a:fld>
            <a:endParaRPr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9143999" cy="546107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85750" cy="533407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412750" y="134940"/>
              <a:ext cx="8731249" cy="274641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409575" y="134940"/>
              <a:ext cx="138113" cy="1412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cs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547688" y="0"/>
              <a:ext cx="139700" cy="138115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cs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547688" y="134940"/>
              <a:ext cx="139700" cy="1412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cs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274638" y="274642"/>
              <a:ext cx="136525" cy="138114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cs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131763" y="136527"/>
              <a:ext cx="141287" cy="138115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409575" y="271466"/>
              <a:ext cx="138113" cy="138114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cs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274638" y="409580"/>
              <a:ext cx="136525" cy="13652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cs typeface="Arial" charset="0"/>
              </a:endParaRPr>
            </a:p>
          </p:txBody>
        </p:sp>
      </p:grpSp>
      <p:sp>
        <p:nvSpPr>
          <p:cNvPr id="10245" name="Rectangle 14"/>
          <p:cNvSpPr txBox="1"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46" name="Rectangle 15"/>
          <p:cNvSpPr txBox="1"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6" name="Rectangle 16"/>
          <p:cNvSpPr txBox="1"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>
              <a:defRPr/>
            </a:pPr>
            <a:fld id="{2B70E31F-325C-4B9A-848C-2D52EE64F47D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l-GR" sz="4400">
          <a:solidFill>
            <a:srgbClr val="000000"/>
          </a:solidFill>
          <a:latin typeface="Arial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7D"/>
        </a:buClr>
        <a:buSzPct val="75000"/>
        <a:buFont typeface="Wingdings" pitchFamily="2" charset="2"/>
        <a:buChar char="n"/>
        <a:defRPr lang="el-GR" sz="3200">
          <a:solidFill>
            <a:srgbClr val="000000"/>
          </a:solidFill>
          <a:latin typeface="Arial"/>
          <a:cs typeface="Arial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Clr>
          <a:srgbClr val="9999CC"/>
        </a:buClr>
        <a:buSzPct val="80000"/>
        <a:buFont typeface="Wingdings" pitchFamily="2" charset="2"/>
        <a:buChar char="¨"/>
        <a:defRPr lang="el-GR" sz="2800">
          <a:solidFill>
            <a:srgbClr val="000000"/>
          </a:solidFill>
          <a:latin typeface="Arial"/>
          <a:cs typeface="Arial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Clr>
          <a:srgbClr val="00007D"/>
        </a:buClr>
        <a:buSzPct val="65000"/>
        <a:buFont typeface="Wingdings" pitchFamily="2" charset="2"/>
        <a:buChar char="n"/>
        <a:defRPr lang="el-GR" sz="2400">
          <a:solidFill>
            <a:srgbClr val="000000"/>
          </a:solidFill>
          <a:latin typeface="Arial"/>
          <a:cs typeface="Arial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Clr>
          <a:srgbClr val="9999CC"/>
        </a:buClr>
        <a:buSzPct val="70000"/>
        <a:buFont typeface="Wingdings" pitchFamily="2" charset="2"/>
        <a:buChar char="¨"/>
        <a:defRPr lang="el-GR" sz="2000">
          <a:solidFill>
            <a:srgbClr val="000000"/>
          </a:solidFill>
          <a:latin typeface="Arial"/>
          <a:cs typeface="Arial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Clr>
          <a:srgbClr val="00007D"/>
        </a:buClr>
        <a:buSzPct val="100000"/>
        <a:buFont typeface="Wingdings" pitchFamily="2" charset="2"/>
        <a:buChar char="§"/>
        <a:defRPr lang="el-GR" sz="2000">
          <a:solidFill>
            <a:srgbClr val="000000"/>
          </a:solidFill>
          <a:latin typeface="Arial"/>
          <a:cs typeface="Arial"/>
        </a:defRPr>
      </a:lvl5pPr>
      <a:lvl6pPr marL="2514600" indent="-228600" algn="l" rtl="0" eaLnBrk="0" fontAlgn="base">
        <a:spcBef>
          <a:spcPts val="500"/>
        </a:spcBef>
        <a:spcAft>
          <a:spcPct val="0"/>
        </a:spcAft>
        <a:buClr>
          <a:srgbClr val="00007D"/>
        </a:buClr>
        <a:buSzPct val="100000"/>
        <a:buFont typeface="Wingdings" pitchFamily="2" charset="2"/>
        <a:buChar char="§"/>
        <a:defRPr lang="el-GR" sz="2000">
          <a:solidFill>
            <a:srgbClr val="000000"/>
          </a:solidFill>
          <a:latin typeface="Arial"/>
          <a:cs typeface="Arial"/>
        </a:defRPr>
      </a:lvl6pPr>
      <a:lvl7pPr marL="2971800" indent="-228600" algn="l" rtl="0" eaLnBrk="0" fontAlgn="base">
        <a:spcBef>
          <a:spcPts val="500"/>
        </a:spcBef>
        <a:spcAft>
          <a:spcPct val="0"/>
        </a:spcAft>
        <a:buClr>
          <a:srgbClr val="00007D"/>
        </a:buClr>
        <a:buSzPct val="100000"/>
        <a:buFont typeface="Wingdings" pitchFamily="2" charset="2"/>
        <a:buChar char="§"/>
        <a:defRPr lang="el-GR" sz="2000">
          <a:solidFill>
            <a:srgbClr val="000000"/>
          </a:solidFill>
          <a:latin typeface="Arial"/>
          <a:cs typeface="Arial"/>
        </a:defRPr>
      </a:lvl7pPr>
      <a:lvl8pPr marL="3429000" indent="-228600" algn="l" rtl="0" eaLnBrk="0" fontAlgn="base">
        <a:spcBef>
          <a:spcPts val="500"/>
        </a:spcBef>
        <a:spcAft>
          <a:spcPct val="0"/>
        </a:spcAft>
        <a:buClr>
          <a:srgbClr val="00007D"/>
        </a:buClr>
        <a:buSzPct val="100000"/>
        <a:buFont typeface="Wingdings" pitchFamily="2" charset="2"/>
        <a:buChar char="§"/>
        <a:defRPr lang="el-GR" sz="2000">
          <a:solidFill>
            <a:srgbClr val="000000"/>
          </a:solidFill>
          <a:latin typeface="Arial"/>
          <a:cs typeface="Arial"/>
        </a:defRPr>
      </a:lvl8pPr>
      <a:lvl9pPr marL="3886200" indent="-228600" algn="l" rtl="0" eaLnBrk="0" fontAlgn="base">
        <a:spcBef>
          <a:spcPts val="500"/>
        </a:spcBef>
        <a:spcAft>
          <a:spcPct val="0"/>
        </a:spcAft>
        <a:buClr>
          <a:srgbClr val="00007D"/>
        </a:buClr>
        <a:buSzPct val="100000"/>
        <a:buFont typeface="Wingdings" pitchFamily="2" charset="2"/>
        <a:buChar char="§"/>
        <a:defRPr lang="el-GR" sz="2000">
          <a:solidFill>
            <a:srgbClr val="000000"/>
          </a:solidFill>
          <a:latin typeface="Arial"/>
          <a:cs typeface="Arial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21"/>
          <p:cNvSpPr txBox="1"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12"/>
          <p:cNvSpPr txBox="1"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775F55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E882585C-77BD-46EA-BC53-CF69C71B3141}" type="datetime1">
              <a:rPr lang="en-US" smtClean="0"/>
              <a:pPr>
                <a:defRPr/>
              </a:pPr>
              <a:t>5/8/2014</a:t>
            </a:fld>
            <a:endParaRPr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775F55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" name="Slide Number Placeholder 22"/>
          <p:cNvSpPr txBox="1"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FDAE7B14-4C30-4419-B6B9-2463C2C87483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kern="1200">
          <a:solidFill>
            <a:srgbClr val="775F55"/>
          </a:solidFill>
          <a:latin typeface="Tw Cen M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w Cen MT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w Cen MT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w Cen MT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w Cen MT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DD8047"/>
        </a:buClr>
        <a:buSzPct val="60000"/>
        <a:buFont typeface="Wingdings" pitchFamily="2" charset="2"/>
        <a:buChar char=""/>
        <a:defRPr lang="en-US" sz="2900" kern="1200">
          <a:solidFill>
            <a:srgbClr val="000000"/>
          </a:solidFill>
          <a:latin typeface="Tw Cen MT"/>
        </a:defRPr>
      </a:lvl1pPr>
      <a:lvl2pPr marL="639763" lvl="1" indent="-273050" algn="l" rtl="0" eaLnBrk="0" fontAlgn="base" hangingPunct="0">
        <a:spcBef>
          <a:spcPts val="550"/>
        </a:spcBef>
        <a:spcAft>
          <a:spcPct val="0"/>
        </a:spcAft>
        <a:buClr>
          <a:srgbClr val="94B6D2"/>
        </a:buClr>
        <a:buSzPct val="70000"/>
        <a:buFont typeface="Wingdings 2" pitchFamily="18" charset="2"/>
        <a:buChar char=""/>
        <a:defRPr lang="en-US" sz="2600" kern="1200">
          <a:solidFill>
            <a:srgbClr val="000000"/>
          </a:solidFill>
          <a:latin typeface="Tw Cen MT"/>
        </a:defRPr>
      </a:lvl2pPr>
      <a:lvl3pPr marL="914400" lvl="2" indent="-228600" algn="l" rtl="0" eaLnBrk="0" fontAlgn="base" hangingPunct="0">
        <a:spcBef>
          <a:spcPts val="500"/>
        </a:spcBef>
        <a:spcAft>
          <a:spcPct val="0"/>
        </a:spcAft>
        <a:buClr>
          <a:srgbClr val="DD8047"/>
        </a:buClr>
        <a:buSzPct val="75000"/>
        <a:buFont typeface="Wingdings" pitchFamily="2" charset="2"/>
        <a:buChar char=""/>
        <a:defRPr lang="en-US" sz="2300" kern="1200">
          <a:solidFill>
            <a:srgbClr val="000000"/>
          </a:solidFill>
          <a:latin typeface="Tw Cen MT"/>
        </a:defRPr>
      </a:lvl3pPr>
      <a:lvl4pPr marL="1371600" lvl="3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lang="en-US" sz="2000" kern="1200">
          <a:solidFill>
            <a:srgbClr val="000000"/>
          </a:solidFill>
          <a:latin typeface="Tw Cen MT"/>
        </a:defRPr>
      </a:lvl4pPr>
      <a:lvl5pPr marL="1828800" lvl="4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lang="en-US" sz="2000" kern="1200">
          <a:solidFill>
            <a:srgbClr val="000000"/>
          </a:solidFill>
          <a:latin typeface="Tw Cen MT"/>
        </a:defRPr>
      </a:lvl5pPr>
      <a:lvl6pPr marL="2286000" indent="-228600" algn="l" rtl="0" eaLnBrk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lang="en-US" sz="2000" kern="1200">
          <a:solidFill>
            <a:srgbClr val="000000"/>
          </a:solidFill>
          <a:latin typeface="Tw Cen MT"/>
        </a:defRPr>
      </a:lvl6pPr>
      <a:lvl7pPr marL="2743200" indent="-228600" algn="l" rtl="0" eaLnBrk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lang="en-US" sz="2000" kern="1200">
          <a:solidFill>
            <a:srgbClr val="000000"/>
          </a:solidFill>
          <a:latin typeface="Tw Cen MT"/>
        </a:defRPr>
      </a:lvl7pPr>
      <a:lvl8pPr marL="3200400" indent="-228600" algn="l" rtl="0" eaLnBrk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lang="en-US" sz="2000" kern="1200">
          <a:solidFill>
            <a:srgbClr val="000000"/>
          </a:solidFill>
          <a:latin typeface="Tw Cen MT"/>
        </a:defRPr>
      </a:lvl8pPr>
      <a:lvl9pPr marL="3657600" indent="-228600" algn="l" rtl="0" eaLnBrk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lang="en-US" sz="2000" kern="1200">
          <a:solidFill>
            <a:srgbClr val="000000"/>
          </a:solidFill>
          <a:latin typeface="Tw Cen M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264275" cy="765175"/>
          </a:xfrm>
        </p:spPr>
        <p:txBody>
          <a:bodyPr/>
          <a:lstStyle/>
          <a:p>
            <a:pPr eaLnBrk="1" hangingPunct="1"/>
            <a:r>
              <a:rPr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 txBox="1">
            <a:spLocks noGrp="1"/>
          </p:cNvSpPr>
          <p:nvPr>
            <p:ph type="subTitle" idx="1"/>
          </p:nvPr>
        </p:nvSpPr>
        <p:spPr>
          <a:xfrm>
            <a:off x="2667000" y="1676400"/>
            <a:ext cx="6553200" cy="2352675"/>
          </a:xfrm>
        </p:spPr>
        <p:txBody>
          <a:bodyPr/>
          <a:lstStyle>
            <a:lvl1pPr algn="ctr"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algn="ctr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ctr"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ctr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ctr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algn="ctr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algn="ctr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algn="ctr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algn="ctr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Total Economic Value of  Prosopis Invasion: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An economic assessment of the impact of Prosopis invasion and participative management approaches in Afar region, Ethiopia</a:t>
            </a:r>
            <a:endParaRPr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2667000" y="3288385"/>
            <a:ext cx="647700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>
                <a:solidFill>
                  <a:srgbClr val="FFFF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John </a:t>
            </a:r>
            <a:r>
              <a:rPr lang="en-US" sz="2800" kern="0" dirty="0" smtClean="0">
                <a:solidFill>
                  <a:srgbClr val="FFFF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Ilukor</a:t>
            </a:r>
            <a:r>
              <a:rPr lang="en-US" sz="2800" kern="0" dirty="0">
                <a:solidFill>
                  <a:srgbClr val="FFFF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, Regina </a:t>
            </a:r>
            <a:r>
              <a:rPr lang="en-US" sz="2800" kern="0" dirty="0" smtClean="0">
                <a:solidFill>
                  <a:srgbClr val="FFFF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Birner, Mesfin Tilahun &amp; Shimelis </a:t>
            </a:r>
            <a:r>
              <a:rPr lang="en-US" sz="2800" kern="0" dirty="0">
                <a:solidFill>
                  <a:srgbClr val="FFFF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G</a:t>
            </a:r>
            <a:r>
              <a:rPr lang="en-US" sz="2800" kern="0" dirty="0" smtClean="0">
                <a:solidFill>
                  <a:srgbClr val="FFFF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etu</a:t>
            </a:r>
            <a:endParaRPr lang="el-GR" sz="2000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94419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5" descr="D:\John Ilukor\Camera Uploads\Ethiopia Pictures\Camera\20131219_0726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43" y="4800600"/>
            <a:ext cx="3583401" cy="2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6" name="Picture 6" descr="D:\John Ilukor\Camera Uploads\Ethiopia Pictures\Camera\20131219_1040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408" y="4832277"/>
            <a:ext cx="3549183" cy="199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38B7F-092C-42F1-AFB8-57C65DBF4E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1740" y="4190991"/>
            <a:ext cx="8781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Regional Conference on Managing </a:t>
            </a:r>
            <a:r>
              <a:rPr lang="en-GB" b="1" i="1" dirty="0"/>
              <a:t>Prosopis Juliflora for better</a:t>
            </a:r>
          </a:p>
          <a:p>
            <a:pPr algn="ctr"/>
            <a:r>
              <a:rPr lang="en-GB" b="1" dirty="0"/>
              <a:t>(agro-)pastoral Livelihoods in the Horn of Africa</a:t>
            </a:r>
          </a:p>
        </p:txBody>
      </p:sp>
      <p:sp>
        <p:nvSpPr>
          <p:cNvPr id="5" name="Rectangle 4"/>
          <p:cNvSpPr/>
          <p:nvPr/>
        </p:nvSpPr>
        <p:spPr>
          <a:xfrm>
            <a:off x="3840844" y="5162100"/>
            <a:ext cx="1623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May </a:t>
            </a:r>
            <a:r>
              <a:rPr lang="en-US" b="1" dirty="0" smtClean="0"/>
              <a:t>1, </a:t>
            </a:r>
            <a:r>
              <a:rPr lang="en-US" b="1" dirty="0"/>
              <a:t>2014</a:t>
            </a:r>
          </a:p>
          <a:p>
            <a:pPr algn="ctr"/>
            <a:r>
              <a:rPr lang="en-US" b="1" dirty="0"/>
              <a:t>Dessalge Hotel, Addis Ababa</a:t>
            </a:r>
          </a:p>
        </p:txBody>
      </p:sp>
      <p:pic>
        <p:nvPicPr>
          <p:cNvPr id="5125" name="Picture 5" descr="http://eua2010.ulpgc.es/sites/default/files/instituciones/logos/187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188" y="18221"/>
            <a:ext cx="1581980" cy="15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https://www.uni-hohenheim.de/respta/pics/unihh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 descr="https://www.uni-hohenheim.de/respta/pics/unihh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4280"/>
            <a:ext cx="1676400" cy="157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Title 1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8153400" cy="76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Total Evaporation and Average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Wind Speed</a:t>
            </a:r>
            <a:b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531" name="Picture 31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600200"/>
            <a:ext cx="4495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0" name="Picture 314"/>
          <p:cNvPicPr>
            <a:picLocks noGrp="1" noChangeAspect="1" noChangeArrowheads="1"/>
          </p:cNvPicPr>
          <p:nvPr>
            <p:ph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0600" y="1600200"/>
            <a:ext cx="411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2" name="Object 10"/>
          <p:cNvGraphicFramePr>
            <a:graphicFrameLocks noChangeAspect="1"/>
          </p:cNvGraphicFramePr>
          <p:nvPr/>
        </p:nvGraphicFramePr>
        <p:xfrm>
          <a:off x="4130675" y="3771900"/>
          <a:ext cx="1984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3771900"/>
                        <a:ext cx="1984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7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Management of prosopis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828800"/>
            <a:ext cx="8077200" cy="4800600"/>
          </a:xfrm>
        </p:spPr>
        <p:txBody>
          <a:bodyPr/>
          <a:lstStyle/>
          <a:p>
            <a:pPr lvl="1" algn="just"/>
            <a:r>
              <a:rPr lang="en-US" sz="2400" dirty="0" smtClean="0"/>
              <a:t>Utilization Pod crashing </a:t>
            </a:r>
            <a:endParaRPr lang="en-GB" sz="2400" dirty="0" smtClean="0"/>
          </a:p>
          <a:p>
            <a:pPr lvl="2" algn="just"/>
            <a:r>
              <a:rPr lang="en-US" sz="2000" dirty="0"/>
              <a:t>Pod crashing </a:t>
            </a:r>
            <a:r>
              <a:rPr lang="en-US" sz="2000" dirty="0" smtClean="0"/>
              <a:t>(NB =-785 birr/</a:t>
            </a:r>
            <a:r>
              <a:rPr lang="en-US" sz="2000" dirty="0" err="1" smtClean="0"/>
              <a:t>yr</a:t>
            </a:r>
            <a:r>
              <a:rPr lang="en-US" sz="2000" dirty="0" smtClean="0"/>
              <a:t>)</a:t>
            </a:r>
          </a:p>
          <a:p>
            <a:pPr lvl="2" algn="just"/>
            <a:r>
              <a:rPr lang="en-US" sz="2400" dirty="0" smtClean="0"/>
              <a:t>Charcoal burning</a:t>
            </a:r>
            <a:r>
              <a:rPr lang="en-US" sz="2000" dirty="0" smtClean="0"/>
              <a:t> </a:t>
            </a:r>
            <a:r>
              <a:rPr lang="en-US" sz="2000" dirty="0"/>
              <a:t>(NB =7985 birr/</a:t>
            </a:r>
            <a:r>
              <a:rPr lang="en-US" sz="2000" dirty="0" err="1"/>
              <a:t>yr</a:t>
            </a:r>
            <a:r>
              <a:rPr lang="en-US" sz="2000" dirty="0"/>
              <a:t>)</a:t>
            </a:r>
          </a:p>
          <a:p>
            <a:pPr marL="0" lvl="0" indent="0">
              <a:spcAft>
                <a:spcPts val="100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ear </a:t>
            </a:r>
            <a:r>
              <a:rPr lang="en-US" sz="1800" dirty="0">
                <a:solidFill>
                  <a:srgbClr val="FFFFFF"/>
                </a:solidFill>
              </a:rPr>
              <a:t>each house hold cuts about 362 trees on average</a:t>
            </a:r>
            <a:r>
              <a:rPr lang="en-US" sz="1800" dirty="0" smtClean="0">
                <a:solidFill>
                  <a:srgbClr val="FFFFFF"/>
                </a:solidFill>
              </a:rPr>
              <a:t>.</a:t>
            </a:r>
            <a:endParaRPr lang="en-US" sz="2400" dirty="0"/>
          </a:p>
          <a:p>
            <a:pPr lvl="1" algn="just"/>
            <a:r>
              <a:rPr lang="en-US" sz="2400" dirty="0"/>
              <a:t>Mechanical clearing </a:t>
            </a:r>
            <a:r>
              <a:rPr lang="en-US" sz="2400" dirty="0" smtClean="0"/>
              <a:t>– costs effectiveness</a:t>
            </a:r>
            <a:endParaRPr lang="en-GB" sz="2400" dirty="0"/>
          </a:p>
          <a:p>
            <a:pPr lvl="2" algn="just"/>
            <a:r>
              <a:rPr lang="en-US" sz="2000" dirty="0" smtClean="0"/>
              <a:t>Clearing without using wood (NB =-2826 birr/ha)</a:t>
            </a:r>
          </a:p>
          <a:p>
            <a:pPr lvl="2" algn="just"/>
            <a:r>
              <a:rPr lang="en-US" sz="2000" dirty="0"/>
              <a:t>Clearing </a:t>
            </a:r>
            <a:r>
              <a:rPr lang="en-US" sz="2000" dirty="0" smtClean="0"/>
              <a:t>&amp; using </a:t>
            </a:r>
            <a:r>
              <a:rPr lang="en-US" sz="2000" dirty="0"/>
              <a:t>wood (NB </a:t>
            </a:r>
            <a:r>
              <a:rPr lang="en-US" sz="2000" dirty="0" smtClean="0"/>
              <a:t>=30 </a:t>
            </a:r>
            <a:r>
              <a:rPr lang="en-US" sz="2000" dirty="0"/>
              <a:t>birr</a:t>
            </a:r>
            <a:r>
              <a:rPr lang="en-US" sz="2000" dirty="0" smtClean="0"/>
              <a:t>)</a:t>
            </a:r>
          </a:p>
          <a:p>
            <a:pPr lvl="2" algn="just"/>
            <a:r>
              <a:rPr lang="en-US" sz="2000" dirty="0" smtClean="0"/>
              <a:t>Clearing, using wood &amp; digging roots </a:t>
            </a:r>
            <a:r>
              <a:rPr lang="en-US" sz="2000" dirty="0"/>
              <a:t>(NB =-</a:t>
            </a:r>
            <a:r>
              <a:rPr lang="en-US" sz="2000" dirty="0" smtClean="0"/>
              <a:t>2116 </a:t>
            </a:r>
            <a:r>
              <a:rPr lang="en-US" sz="2000" dirty="0"/>
              <a:t>birr)</a:t>
            </a:r>
          </a:p>
          <a:p>
            <a:pPr lvl="2" algn="just"/>
            <a:endParaRPr lang="en-US" sz="2000" dirty="0" smtClean="0"/>
          </a:p>
          <a:p>
            <a:pPr lvl="2" algn="just"/>
            <a:endParaRPr lang="en-US" sz="2000" dirty="0"/>
          </a:p>
          <a:p>
            <a:pPr lvl="2" algn="just"/>
            <a:endParaRPr lang="en-US" sz="2000" dirty="0"/>
          </a:p>
          <a:p>
            <a:pPr lvl="2" algn="just"/>
            <a:endParaRPr lang="en-US" sz="2000" dirty="0"/>
          </a:p>
          <a:p>
            <a:pPr lvl="2" algn="just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AD03C-572A-412C-B85B-04862EFF46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075" y="1538898"/>
            <a:ext cx="3246617" cy="18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338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Management of prosopis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5029200"/>
          </a:xfrm>
        </p:spPr>
        <p:txBody>
          <a:bodyPr/>
          <a:lstStyle/>
          <a:p>
            <a:pPr marL="0" lvl="0" indent="0">
              <a:spcAft>
                <a:spcPts val="100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In a year each house hold cuts about 362 trees on average</a:t>
            </a:r>
            <a:r>
              <a:rPr lang="en-US" sz="1800" dirty="0" smtClean="0">
                <a:solidFill>
                  <a:srgbClr val="FFFFFF"/>
                </a:solidFill>
              </a:rPr>
              <a:t>.</a:t>
            </a:r>
            <a:endParaRPr lang="en-US" sz="2000" dirty="0" smtClean="0"/>
          </a:p>
          <a:p>
            <a:pPr lvl="1" algn="just"/>
            <a:r>
              <a:rPr lang="en-US" sz="2400" dirty="0" smtClean="0"/>
              <a:t>Mechanical clearing charcoal burning</a:t>
            </a:r>
            <a:endParaRPr lang="en-GB" sz="2400" dirty="0"/>
          </a:p>
          <a:p>
            <a:pPr lvl="2" algn="just"/>
            <a:r>
              <a:rPr lang="en-US" sz="2000" dirty="0"/>
              <a:t>Clearing without </a:t>
            </a:r>
            <a:r>
              <a:rPr lang="en-US" sz="2000" dirty="0" smtClean="0"/>
              <a:t>digging roots </a:t>
            </a:r>
            <a:r>
              <a:rPr lang="en-US" sz="2000" dirty="0"/>
              <a:t>(NB </a:t>
            </a:r>
            <a:r>
              <a:rPr lang="en-US" sz="2000" dirty="0" smtClean="0"/>
              <a:t>=1630 </a:t>
            </a:r>
            <a:r>
              <a:rPr lang="en-US" sz="2000" dirty="0"/>
              <a:t>birr)</a:t>
            </a:r>
          </a:p>
          <a:p>
            <a:pPr lvl="2" algn="just"/>
            <a:r>
              <a:rPr lang="en-US" sz="2000" dirty="0"/>
              <a:t>Clearing </a:t>
            </a:r>
            <a:r>
              <a:rPr lang="en-US" sz="2000" dirty="0" smtClean="0"/>
              <a:t>&amp; digging roots (NB =-516 </a:t>
            </a:r>
            <a:r>
              <a:rPr lang="en-US" sz="2000" dirty="0"/>
              <a:t>birr</a:t>
            </a:r>
            <a:r>
              <a:rPr lang="en-US" sz="2000" dirty="0" smtClean="0"/>
              <a:t>)</a:t>
            </a:r>
          </a:p>
          <a:p>
            <a:pPr lvl="2" algn="just"/>
            <a:r>
              <a:rPr lang="en-US" sz="2000" dirty="0" smtClean="0"/>
              <a:t>Clearing, </a:t>
            </a:r>
            <a:r>
              <a:rPr lang="en-US" sz="2000" dirty="0"/>
              <a:t>digging </a:t>
            </a:r>
            <a:r>
              <a:rPr lang="en-US" sz="2000" dirty="0" smtClean="0"/>
              <a:t>roots &amp; crop production </a:t>
            </a:r>
            <a:r>
              <a:rPr lang="en-US" sz="2000" dirty="0"/>
              <a:t>(NB </a:t>
            </a:r>
            <a:r>
              <a:rPr lang="en-US" sz="2000" dirty="0" smtClean="0"/>
              <a:t>=9484 </a:t>
            </a:r>
            <a:r>
              <a:rPr lang="en-US" sz="2000" dirty="0"/>
              <a:t>birr</a:t>
            </a:r>
            <a:r>
              <a:rPr lang="en-US" sz="2000" dirty="0" smtClean="0"/>
              <a:t>)</a:t>
            </a:r>
          </a:p>
          <a:p>
            <a:pPr lvl="2" algn="just"/>
            <a:r>
              <a:rPr lang="en-US" sz="2000" dirty="0"/>
              <a:t>Clearing, digging roots &amp; </a:t>
            </a:r>
            <a:r>
              <a:rPr lang="en-US" sz="2000" dirty="0" smtClean="0"/>
              <a:t>hay (NB =775 </a:t>
            </a:r>
            <a:r>
              <a:rPr lang="en-US" sz="2000" dirty="0"/>
              <a:t>birr)</a:t>
            </a:r>
          </a:p>
          <a:p>
            <a:pPr lvl="2" algn="just"/>
            <a:endParaRPr lang="en-US" sz="2000" dirty="0"/>
          </a:p>
          <a:p>
            <a:pPr lvl="1" algn="just"/>
            <a:r>
              <a:rPr lang="en-US" sz="2400" dirty="0" smtClean="0"/>
              <a:t>Implications for sustainable management</a:t>
            </a:r>
            <a:endParaRPr lang="en-GB" sz="2400" dirty="0"/>
          </a:p>
          <a:p>
            <a:pPr lvl="2" algn="just"/>
            <a:r>
              <a:rPr lang="en-US" sz="2000" dirty="0" smtClean="0"/>
              <a:t>Mechanical is economical feasible with use </a:t>
            </a:r>
          </a:p>
          <a:p>
            <a:pPr lvl="2" algn="just"/>
            <a:r>
              <a:rPr lang="en-US" sz="2000" dirty="0" smtClean="0"/>
              <a:t>Continued utilization either for fodder or crop production</a:t>
            </a:r>
            <a:endParaRPr lang="en-US" sz="2000" dirty="0"/>
          </a:p>
          <a:p>
            <a:pPr lvl="2" algn="just"/>
            <a:endParaRPr lang="en-US" sz="2000" dirty="0"/>
          </a:p>
          <a:p>
            <a:pPr lvl="2" algn="just"/>
            <a:endParaRPr lang="en-US" sz="2000" dirty="0"/>
          </a:p>
          <a:p>
            <a:pPr lvl="2" algn="just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AD03C-572A-412C-B85B-04862EFF46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798763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170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Requirements for sustainable management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5029200"/>
          </a:xfrm>
        </p:spPr>
        <p:txBody>
          <a:bodyPr/>
          <a:lstStyle/>
          <a:p>
            <a:pPr marL="0" lvl="0" indent="0">
              <a:spcAft>
                <a:spcPts val="100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e hold cuts about 362 trees on average.</a:t>
            </a:r>
            <a:endParaRPr lang="en-US" sz="2000" dirty="0" smtClean="0"/>
          </a:p>
          <a:p>
            <a:pPr lvl="1" algn="just"/>
            <a:r>
              <a:rPr lang="en-US" sz="2400" dirty="0" smtClean="0"/>
              <a:t>Involve pastoralists </a:t>
            </a:r>
            <a:endParaRPr lang="en-US" sz="2000" dirty="0"/>
          </a:p>
          <a:p>
            <a:pPr lvl="2" algn="just"/>
            <a:r>
              <a:rPr lang="en-US" sz="2000" dirty="0" smtClean="0"/>
              <a:t>Communal land rights</a:t>
            </a:r>
          </a:p>
          <a:p>
            <a:pPr lvl="2" algn="just"/>
            <a:r>
              <a:rPr lang="en-US" sz="2000" dirty="0" smtClean="0"/>
              <a:t>Empower clan institutions</a:t>
            </a:r>
          </a:p>
          <a:p>
            <a:pPr lvl="2" algn="just"/>
            <a:r>
              <a:rPr lang="en-US" sz="2000" dirty="0" smtClean="0"/>
              <a:t>Rethink the mass clearing</a:t>
            </a:r>
            <a:endParaRPr lang="en-US" sz="2000" dirty="0"/>
          </a:p>
          <a:p>
            <a:pPr lvl="1" algn="just"/>
            <a:r>
              <a:rPr lang="en-US" sz="2400" dirty="0" smtClean="0"/>
              <a:t>Provide high powered generators</a:t>
            </a:r>
            <a:endParaRPr lang="en-GB" sz="2400" dirty="0"/>
          </a:p>
          <a:p>
            <a:pPr lvl="2" algn="just"/>
            <a:r>
              <a:rPr lang="en-US" sz="2000" dirty="0" smtClean="0"/>
              <a:t>Those are willing</a:t>
            </a:r>
          </a:p>
          <a:p>
            <a:pPr lvl="2" algn="just"/>
            <a:r>
              <a:rPr lang="en-US" sz="2000" dirty="0" smtClean="0"/>
              <a:t>And are along the river and water canals</a:t>
            </a:r>
            <a:endParaRPr lang="en-US" sz="2000" dirty="0"/>
          </a:p>
          <a:p>
            <a:pPr lvl="1" algn="just"/>
            <a:r>
              <a:rPr lang="en-US" sz="2400" dirty="0" smtClean="0"/>
              <a:t>Seek pastoralists opinion</a:t>
            </a:r>
            <a:endParaRPr lang="en-GB" sz="2400" dirty="0" smtClean="0"/>
          </a:p>
          <a:p>
            <a:pPr lvl="2" algn="just"/>
            <a:r>
              <a:rPr lang="en-US" sz="2000" dirty="0" smtClean="0"/>
              <a:t>Cutting equipment Vs generators</a:t>
            </a:r>
          </a:p>
          <a:p>
            <a:pPr lvl="2" algn="just"/>
            <a:endParaRPr lang="en-US" sz="2000" dirty="0"/>
          </a:p>
          <a:p>
            <a:pPr lvl="2" algn="just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AD03C-572A-412C-B85B-04862EFF46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857" y="5182209"/>
            <a:ext cx="2814535" cy="16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5605223"/>
            <a:ext cx="2362200" cy="118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661" y="5638800"/>
            <a:ext cx="2679196" cy="118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857" y="1523999"/>
            <a:ext cx="2854924" cy="181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857" y="3341686"/>
            <a:ext cx="281453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832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Placeholder 1"/>
          <p:cNvSpPr txBox="1">
            <a:spLocks noGrp="1"/>
          </p:cNvSpPr>
          <p:nvPr>
            <p:ph type="body" idx="2"/>
          </p:nvPr>
        </p:nvSpPr>
        <p:spPr>
          <a:xfrm>
            <a:off x="1550773" y="5708822"/>
            <a:ext cx="7315200" cy="1143000"/>
          </a:xfrm>
        </p:spPr>
        <p:txBody>
          <a:bodyPr/>
          <a:lstStyle>
            <a:lvl1pPr>
              <a:defRPr sz="2900">
                <a:solidFill>
                  <a:srgbClr val="000000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rgbClr val="000000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rgbClr val="000000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rgbClr val="000000"/>
                </a:solidFill>
                <a:latin typeface="Tw Cen MT" pitchFamily="34" charset="0"/>
              </a:defRPr>
            </a:lvl5pPr>
            <a:lvl6pPr marL="2514600" hangingPunct="0">
              <a:defRPr sz="2000">
                <a:solidFill>
                  <a:srgbClr val="000000"/>
                </a:solidFill>
                <a:latin typeface="Tw Cen MT" pitchFamily="34" charset="0"/>
              </a:defRPr>
            </a:lvl6pPr>
            <a:lvl7pPr marL="2971800" hangingPunct="0">
              <a:defRPr sz="2000">
                <a:solidFill>
                  <a:srgbClr val="000000"/>
                </a:solidFill>
                <a:latin typeface="Tw Cen MT" pitchFamily="34" charset="0"/>
              </a:defRPr>
            </a:lvl7pPr>
            <a:lvl8pPr marL="3429000" hangingPunct="0">
              <a:defRPr sz="2000">
                <a:solidFill>
                  <a:srgbClr val="000000"/>
                </a:solidFill>
                <a:latin typeface="Tw Cen MT" pitchFamily="34" charset="0"/>
              </a:defRPr>
            </a:lvl8pPr>
            <a:lvl9pPr marL="3886200" hangingPunct="0">
              <a:defRPr sz="2000">
                <a:solidFill>
                  <a:srgbClr val="000000"/>
                </a:solidFill>
                <a:latin typeface="Tw Cen MT" pitchFamily="34" charset="0"/>
              </a:defRPr>
            </a:lvl9pPr>
          </a:lstStyle>
          <a:p>
            <a:pPr algn="just" eaLnBrk="1" hangingPunct="1"/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GEDEGA</a:t>
            </a:r>
            <a:endParaRPr sz="4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Title 2"/>
          <p:cNvSpPr txBox="1">
            <a:spLocks noGrp="1"/>
          </p:cNvSpPr>
          <p:nvPr>
            <p:ph type="title"/>
          </p:nvPr>
        </p:nvSpPr>
        <p:spPr>
          <a:xfrm>
            <a:off x="1524000" y="4648200"/>
            <a:ext cx="73152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pitchFamily="34" charset="0"/>
              </a:rPr>
              <a:t>END OF THE PRESENTATION COMMENTS AND QUESTSTION ARE WELCOME</a:t>
            </a:r>
            <a:endParaRPr dirty="0" smtClean="0">
              <a:latin typeface="Tw Cen MT" pitchFamily="34" charset="0"/>
            </a:endParaRPr>
          </a:p>
        </p:txBody>
      </p:sp>
      <p:pic>
        <p:nvPicPr>
          <p:cNvPr id="10" name="Picture 9" descr="karamoja children phil bowen photography kampala uganda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399" y="53340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98424"/>
            <a:ext cx="45720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s://fbcdn-sphotos-g-a.akamaihd.net/hphotos-ak-frc3/v/t1.0-9/1538905_782520285098973_7920843519317843469_n.jpg?oh=dd23fa1c7df24bd94972e84c56e6fab2&amp;oe=53D07B16&amp;__gda__=1406673414_f2e736b2153a6ded78e0db30bf4b32d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1" y="2590798"/>
            <a:ext cx="3536245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599" y="4637903"/>
            <a:ext cx="1752600" cy="222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586" y="2634232"/>
            <a:ext cx="2028413" cy="199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7AAE1B-8FEF-4030-A9EA-B9BD344F713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53917"/>
            <a:ext cx="4472353" cy="245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9" y="2545933"/>
            <a:ext cx="3505201" cy="203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194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320040" indent="-320040" algn="just" eaLnBrk="1" fontAlgn="auto" hangingPunct="1">
              <a:spcBef>
                <a:spcPts val="5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GB" sz="2800" dirty="0" smtClean="0">
                <a:latin typeface="Tw Cen MT" panose="020B0602020104020603" pitchFamily="34" charset="0"/>
                <a:ea typeface="Times New Roman"/>
                <a:cs typeface="Arial" pitchFamily="34" charset="0"/>
              </a:rPr>
              <a:t>The Prosopis dilemma</a:t>
            </a:r>
          </a:p>
          <a:p>
            <a:pPr marL="640715" lvl="1" indent="-320040" algn="just" eaLnBrk="1" fontAlgn="auto" hangingPunct="1">
              <a:spcBef>
                <a:spcPts val="5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GB" sz="2800" dirty="0" smtClean="0">
                <a:latin typeface="Tw Cen MT" panose="020B0602020104020603" pitchFamily="34" charset="0"/>
                <a:ea typeface="Times New Roman"/>
                <a:cs typeface="Arial" pitchFamily="34" charset="0"/>
              </a:rPr>
              <a:t>Utilize/control or Eradicate</a:t>
            </a:r>
            <a:r>
              <a:rPr lang="en-US" sz="2800" b="1" dirty="0" smtClean="0">
                <a:latin typeface="Tw Cen MT" panose="020B0602020104020603" pitchFamily="34" charset="0"/>
                <a:cs typeface="Arial" pitchFamily="34" charset="0"/>
              </a:rPr>
              <a:t> </a:t>
            </a:r>
          </a:p>
          <a:p>
            <a:pPr marL="640715" lvl="1" indent="-320040" algn="just" eaLnBrk="1" fontAlgn="auto" hangingPunct="1">
              <a:spcBef>
                <a:spcPts val="5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>
                <a:latin typeface="Tw Cen MT" panose="020B0602020104020603" pitchFamily="34" charset="0"/>
                <a:cs typeface="Arial" pitchFamily="34" charset="0"/>
              </a:rPr>
              <a:t>Cost effective</a:t>
            </a:r>
            <a:r>
              <a:rPr lang="en-US" sz="2800" dirty="0">
                <a:latin typeface="Tw Cen MT" panose="020B0602020104020603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Tw Cen MT" panose="020B0602020104020603" pitchFamily="34" charset="0"/>
                <a:cs typeface="Arial" pitchFamily="34" charset="0"/>
              </a:rPr>
              <a:t>management</a:t>
            </a:r>
            <a:endParaRPr lang="en-US" sz="2800" b="1" dirty="0" smtClean="0">
              <a:latin typeface="Tw Cen MT" panose="020B0602020104020603" pitchFamily="34" charset="0"/>
              <a:cs typeface="Arial" pitchFamily="34" charset="0"/>
            </a:endParaRPr>
          </a:p>
          <a:p>
            <a:pPr marL="320040" lvl="0" indent="-320040" algn="just" eaLnBrk="1" fontAlgn="auto" hangingPunct="1">
              <a:spcBef>
                <a:spcPts val="5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>
                <a:latin typeface="Tw Cen MT" panose="020B0602020104020603" pitchFamily="34" charset="0"/>
                <a:ea typeface="Times New Roman"/>
                <a:cs typeface="Arial" pitchFamily="34" charset="0"/>
              </a:rPr>
              <a:t>What are the benefits and costs?</a:t>
            </a:r>
            <a:endParaRPr lang="en-US" sz="2800" dirty="0" smtClean="0">
              <a:latin typeface="Tw Cen MT" panose="020B0602020104020603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en-US" sz="2800" dirty="0" smtClean="0">
                <a:latin typeface="Tw Cen MT" panose="020B0602020104020603" pitchFamily="34" charset="0"/>
                <a:cs typeface="Arial" pitchFamily="34" charset="0"/>
              </a:rPr>
              <a:t>Utilization or control</a:t>
            </a:r>
          </a:p>
          <a:p>
            <a:pPr lvl="2">
              <a:defRPr/>
            </a:pPr>
            <a:r>
              <a:rPr lang="en-US" sz="2800" dirty="0" smtClean="0">
                <a:latin typeface="Tw Cen MT" panose="020B0602020104020603" pitchFamily="34" charset="0"/>
                <a:cs typeface="Arial" pitchFamily="34" charset="0"/>
              </a:rPr>
              <a:t>Eradication</a:t>
            </a:r>
          </a:p>
          <a:p>
            <a:pPr lvl="2">
              <a:defRPr/>
            </a:pPr>
            <a:r>
              <a:rPr lang="en-US" sz="2800" dirty="0" smtClean="0">
                <a:latin typeface="Tw Cen MT" panose="020B0602020104020603" pitchFamily="34" charset="0"/>
                <a:cs typeface="Arial" pitchFamily="34" charset="0"/>
              </a:rPr>
              <a:t>Inaction</a:t>
            </a:r>
            <a:endParaRPr lang="en-US" sz="2800" dirty="0">
              <a:latin typeface="Tw Cen MT" panose="020B0602020104020603" pitchFamily="34" charset="0"/>
              <a:cs typeface="Arial" pitchFamily="34" charset="0"/>
            </a:endParaRPr>
          </a:p>
          <a:p>
            <a:pPr marL="320040" lvl="0" indent="-320040" algn="just" eaLnBrk="1" fontAlgn="auto" hangingPunct="1">
              <a:spcBef>
                <a:spcPts val="5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GB" sz="2800" dirty="0" smtClean="0">
                <a:latin typeface="Tw Cen MT" panose="020B0602020104020603" pitchFamily="34" charset="0"/>
                <a:ea typeface="Times New Roman"/>
                <a:cs typeface="Arial" pitchFamily="34" charset="0"/>
              </a:rPr>
              <a:t>Total Economic value</a:t>
            </a:r>
            <a:endParaRPr lang="en-US" sz="2800" dirty="0">
              <a:latin typeface="Tw Cen MT" panose="020B0602020104020603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en-US" sz="2800" dirty="0" smtClean="0">
                <a:latin typeface="Tw Cen MT" panose="020B0602020104020603" pitchFamily="34" charset="0"/>
                <a:cs typeface="Arial" pitchFamily="34" charset="0"/>
              </a:rPr>
              <a:t>Primary and secondary </a:t>
            </a:r>
            <a:endParaRPr lang="en-US" sz="2800" dirty="0">
              <a:latin typeface="Tw Cen MT" panose="020B0602020104020603" pitchFamily="34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ts val="500"/>
              </a:spcBef>
              <a:spcAft>
                <a:spcPts val="0"/>
              </a:spcAft>
              <a:buFont typeface="Wingdings"/>
              <a:buNone/>
              <a:defRPr/>
            </a:pPr>
            <a:endParaRPr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6C5A-6727-458F-B0A2-6C8EB8478A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171" name="Picture 3" descr="F:\Ethiopia Pictures\Camera\20131219_1044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605" y="4038966"/>
            <a:ext cx="3917462" cy="22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Ethiopia Pictures\Camera\20131225_0924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605" y="1447800"/>
            <a:ext cx="392853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229600" cy="990600"/>
          </a:xfrm>
        </p:spPr>
        <p:txBody>
          <a:bodyPr/>
          <a:lstStyle>
            <a:lvl1pPr marL="319088" indent="-319088">
              <a:defRPr sz="4400">
                <a:solidFill>
                  <a:srgbClr val="775F55"/>
                </a:solidFill>
                <a:latin typeface="Tw Cen MT" pitchFamily="34" charset="0"/>
              </a:defRPr>
            </a:lvl1pPr>
            <a:lvl2pPr marL="319088" indent="-319088">
              <a:defRPr sz="4400">
                <a:solidFill>
                  <a:srgbClr val="775F55"/>
                </a:solidFill>
                <a:latin typeface="Tw Cen MT" pitchFamily="34" charset="0"/>
              </a:defRPr>
            </a:lvl2pPr>
            <a:lvl3pPr marL="319088" indent="-319088">
              <a:defRPr sz="4400">
                <a:solidFill>
                  <a:srgbClr val="775F55"/>
                </a:solidFill>
                <a:latin typeface="Tw Cen MT" pitchFamily="34" charset="0"/>
              </a:defRPr>
            </a:lvl3pPr>
            <a:lvl4pPr marL="319088" indent="-319088">
              <a:defRPr sz="4400">
                <a:solidFill>
                  <a:srgbClr val="775F55"/>
                </a:solidFill>
                <a:latin typeface="Tw Cen MT" pitchFamily="34" charset="0"/>
              </a:defRPr>
            </a:lvl4pPr>
            <a:lvl5pPr marL="319088" indent="-319088">
              <a:defRPr sz="4400">
                <a:solidFill>
                  <a:srgbClr val="775F55"/>
                </a:solidFill>
                <a:latin typeface="Tw Cen MT" pitchFamily="34" charset="0"/>
              </a:defRPr>
            </a:lvl5pPr>
            <a:lvl6pPr marL="776288" indent="-319088" hangingPunct="0">
              <a:defRPr sz="4400">
                <a:solidFill>
                  <a:srgbClr val="775F55"/>
                </a:solidFill>
                <a:latin typeface="Tw Cen MT" pitchFamily="34" charset="0"/>
              </a:defRPr>
            </a:lvl6pPr>
            <a:lvl7pPr marL="1233488" indent="-319088" hangingPunct="0">
              <a:defRPr sz="4400">
                <a:solidFill>
                  <a:srgbClr val="775F55"/>
                </a:solidFill>
                <a:latin typeface="Tw Cen MT" pitchFamily="34" charset="0"/>
              </a:defRPr>
            </a:lvl7pPr>
            <a:lvl8pPr marL="1690688" indent="-319088" hangingPunct="0">
              <a:defRPr sz="4400">
                <a:solidFill>
                  <a:srgbClr val="775F55"/>
                </a:solidFill>
                <a:latin typeface="Tw Cen MT" pitchFamily="34" charset="0"/>
              </a:defRPr>
            </a:lvl8pPr>
            <a:lvl9pPr marL="2147888" indent="-319088" hangingPunct="0">
              <a:defRPr sz="4400">
                <a:solidFill>
                  <a:srgbClr val="775F55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en-GB" sz="3200" dirty="0">
                <a:latin typeface="Tw Cen MT"/>
              </a:rPr>
              <a:t>Materials and Methods: </a:t>
            </a:r>
            <a:r>
              <a:rPr lang="en-GB" sz="2400" dirty="0" smtClean="0">
                <a:solidFill>
                  <a:srgbClr val="0070C0"/>
                </a:solidFill>
                <a:latin typeface="Tw Cen MT"/>
              </a:rPr>
              <a:t>Techniques used</a:t>
            </a:r>
            <a:endParaRPr lang="en-GB" sz="2400" dirty="0" smtClean="0"/>
          </a:p>
        </p:txBody>
      </p:sp>
      <p:sp>
        <p:nvSpPr>
          <p:cNvPr id="29699" name="Text Placeholder 2"/>
          <p:cNvSpPr txBox="1">
            <a:spLocks noGrp="1"/>
          </p:cNvSpPr>
          <p:nvPr>
            <p:ph type="body" idx="1"/>
          </p:nvPr>
        </p:nvSpPr>
        <p:spPr>
          <a:xfrm>
            <a:off x="228600" y="1828800"/>
            <a:ext cx="8895522" cy="5025887"/>
          </a:xfrm>
        </p:spPr>
        <p:txBody>
          <a:bodyPr/>
          <a:lstStyle>
            <a:lvl1pPr>
              <a:defRPr sz="2900">
                <a:solidFill>
                  <a:srgbClr val="000000"/>
                </a:solidFill>
                <a:latin typeface="Tw Cen MT" pitchFamily="34" charset="0"/>
              </a:defRPr>
            </a:lvl1pPr>
            <a:lvl2pPr>
              <a:defRPr sz="2600">
                <a:solidFill>
                  <a:srgbClr val="000000"/>
                </a:solidFill>
                <a:latin typeface="Tw Cen MT" pitchFamily="34" charset="0"/>
              </a:defRPr>
            </a:lvl2pPr>
            <a:lvl3pPr>
              <a:defRPr sz="2300">
                <a:solidFill>
                  <a:srgbClr val="000000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rgbClr val="000000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rgbClr val="000000"/>
                </a:solidFill>
                <a:latin typeface="Tw Cen MT" pitchFamily="34" charset="0"/>
              </a:defRPr>
            </a:lvl5pPr>
            <a:lvl6pPr marL="2514600" hangingPunct="0">
              <a:defRPr sz="2000">
                <a:solidFill>
                  <a:srgbClr val="000000"/>
                </a:solidFill>
                <a:latin typeface="Tw Cen MT" pitchFamily="34" charset="0"/>
              </a:defRPr>
            </a:lvl6pPr>
            <a:lvl7pPr marL="2971800" hangingPunct="0">
              <a:defRPr sz="2000">
                <a:solidFill>
                  <a:srgbClr val="000000"/>
                </a:solidFill>
                <a:latin typeface="Tw Cen MT" pitchFamily="34" charset="0"/>
              </a:defRPr>
            </a:lvl7pPr>
            <a:lvl8pPr marL="3429000" hangingPunct="0">
              <a:defRPr sz="2000">
                <a:solidFill>
                  <a:srgbClr val="000000"/>
                </a:solidFill>
                <a:latin typeface="Tw Cen MT" pitchFamily="34" charset="0"/>
              </a:defRPr>
            </a:lvl8pPr>
            <a:lvl9pPr marL="3886200" hangingPunct="0">
              <a:defRPr sz="2000">
                <a:solidFill>
                  <a:srgbClr val="000000"/>
                </a:solidFill>
                <a:latin typeface="Tw Cen MT" pitchFamily="34" charset="0"/>
              </a:defRPr>
            </a:lvl9pPr>
          </a:lstStyle>
          <a:p>
            <a:r>
              <a:rPr lang="en-US" sz="2800" dirty="0" smtClean="0">
                <a:cs typeface="Arial" pitchFamily="34" charset="0"/>
              </a:rPr>
              <a:t>The total </a:t>
            </a:r>
            <a:r>
              <a:rPr lang="en-US" sz="2800" dirty="0">
                <a:cs typeface="Arial" pitchFamily="34" charset="0"/>
              </a:rPr>
              <a:t>economic value (TEV) </a:t>
            </a:r>
            <a:endParaRPr lang="en-US" sz="2800" dirty="0" smtClean="0">
              <a:cs typeface="Arial" pitchFamily="34" charset="0"/>
            </a:endParaRPr>
          </a:p>
          <a:p>
            <a:pPr lvl="2"/>
            <a:r>
              <a:rPr lang="en-GB" sz="2800" dirty="0">
                <a:cs typeface="Arial" pitchFamily="34" charset="0"/>
              </a:rPr>
              <a:t> use </a:t>
            </a:r>
            <a:r>
              <a:rPr lang="en-GB" sz="2800" dirty="0" smtClean="0">
                <a:cs typeface="Arial" pitchFamily="34" charset="0"/>
              </a:rPr>
              <a:t>values</a:t>
            </a:r>
          </a:p>
          <a:p>
            <a:pPr lvl="2"/>
            <a:r>
              <a:rPr lang="en-GB" sz="2800" dirty="0" smtClean="0">
                <a:cs typeface="Arial" pitchFamily="34" charset="0"/>
              </a:rPr>
              <a:t>non-use or existence values</a:t>
            </a:r>
            <a:endParaRPr lang="en-GB" sz="1800" dirty="0">
              <a:cs typeface="Arial" pitchFamily="34" charset="0"/>
            </a:endParaRPr>
          </a:p>
          <a:p>
            <a:r>
              <a:rPr lang="en-US" sz="2800" dirty="0" smtClean="0">
                <a:cs typeface="Arial" pitchFamily="34" charset="0"/>
              </a:rPr>
              <a:t>Valuation techniques </a:t>
            </a:r>
            <a:endParaRPr lang="en-US" sz="2800" dirty="0">
              <a:cs typeface="Arial" pitchFamily="34" charset="0"/>
            </a:endParaRPr>
          </a:p>
          <a:p>
            <a:pPr lvl="2"/>
            <a:r>
              <a:rPr lang="en-US" sz="2800" dirty="0">
                <a:cs typeface="Arial" pitchFamily="34" charset="0"/>
              </a:rPr>
              <a:t>S</a:t>
            </a:r>
            <a:r>
              <a:rPr lang="en-US" sz="2800" dirty="0" smtClean="0">
                <a:cs typeface="Arial" pitchFamily="34" charset="0"/>
              </a:rPr>
              <a:t>tated preference- non use values</a:t>
            </a:r>
          </a:p>
          <a:p>
            <a:pPr lvl="2"/>
            <a:r>
              <a:rPr lang="en-US" sz="2800" dirty="0" smtClean="0">
                <a:cs typeface="Arial" pitchFamily="34" charset="0"/>
              </a:rPr>
              <a:t>Revealed &amp; </a:t>
            </a:r>
            <a:r>
              <a:rPr lang="en-US" sz="2800" dirty="0">
                <a:cs typeface="Arial" pitchFamily="34" charset="0"/>
              </a:rPr>
              <a:t>stated </a:t>
            </a:r>
            <a:r>
              <a:rPr lang="en-US" sz="2800" dirty="0" smtClean="0">
                <a:cs typeface="Arial" pitchFamily="34" charset="0"/>
              </a:rPr>
              <a:t>preference-use </a:t>
            </a:r>
            <a:r>
              <a:rPr lang="en-US" sz="2800" dirty="0">
                <a:cs typeface="Arial" pitchFamily="34" charset="0"/>
              </a:rPr>
              <a:t>values </a:t>
            </a:r>
            <a:endParaRPr lang="en-US" sz="2800" dirty="0" smtClean="0">
              <a:cs typeface="Arial" pitchFamily="34" charset="0"/>
            </a:endParaRPr>
          </a:p>
          <a:p>
            <a:pPr lvl="2"/>
            <a:r>
              <a:rPr lang="en-US" sz="2800" dirty="0" smtClean="0">
                <a:cs typeface="Arial" pitchFamily="34" charset="0"/>
              </a:rPr>
              <a:t>“Dose response function” or “production function”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6C5A-6727-458F-B0A2-6C8EB8478A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194" name="Picture 2" descr="F:\Ethiopia Pictures\Camera\20131225_1030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646" y="5186362"/>
            <a:ext cx="29718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Ethiopia Pictures\Camera\20131221_0945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886200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6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86" y="1747646"/>
            <a:ext cx="5519707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noFill/>
        </p:spPr>
        <p:txBody>
          <a:bodyPr>
            <a:normAutofit/>
          </a:bodyPr>
          <a:lstStyle/>
          <a:p>
            <a:r>
              <a:rPr lang="en-GB" sz="3200" dirty="0" smtClean="0"/>
              <a:t>Materials and Methods: </a:t>
            </a:r>
            <a:r>
              <a:rPr lang="en-GB" sz="2400" dirty="0" smtClean="0">
                <a:solidFill>
                  <a:srgbClr val="0070C0"/>
                </a:solidFill>
              </a:rPr>
              <a:t>Study area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1E8-39A6-4694-A82F-474BEDF993D7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2285984" y="1285860"/>
            <a:ext cx="5316760" cy="5127641"/>
            <a:chOff x="2285984" y="1285860"/>
            <a:chExt cx="5316760" cy="5127641"/>
          </a:xfrm>
        </p:grpSpPr>
        <p:pic>
          <p:nvPicPr>
            <p:cNvPr id="6" name="Picture 2" descr="http://www.ethiodemographyandhealth.org/EthAfar_WeredaMAp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44" y="1285860"/>
              <a:ext cx="3888000" cy="5127641"/>
            </a:xfrm>
            <a:prstGeom prst="rect">
              <a:avLst/>
            </a:prstGeom>
            <a:noFill/>
          </p:spPr>
        </p:pic>
        <p:grpSp>
          <p:nvGrpSpPr>
            <p:cNvPr id="18" name="Group 17"/>
            <p:cNvGrpSpPr/>
            <p:nvPr/>
          </p:nvGrpSpPr>
          <p:grpSpPr>
            <a:xfrm>
              <a:off x="2285984" y="3143248"/>
              <a:ext cx="2571768" cy="3000396"/>
              <a:chOff x="3096434" y="3789135"/>
              <a:chExt cx="4256717" cy="5877118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rot="16200000" flipH="1">
                <a:off x="1964041" y="5341322"/>
                <a:ext cx="5457324" cy="319253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16200000" flipH="1">
                <a:off x="2727717" y="4416026"/>
                <a:ext cx="4757667" cy="37837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3332918" y="3789135"/>
                <a:ext cx="4020233" cy="335835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8957"/>
              </p:ext>
            </p:extLst>
          </p:nvPr>
        </p:nvGraphicFramePr>
        <p:xfrm>
          <a:off x="5500694" y="3143248"/>
          <a:ext cx="3429056" cy="2392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3040"/>
                <a:gridCol w="1071570"/>
                <a:gridCol w="1214446"/>
              </a:tblGrid>
              <a:tr h="37084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Sample size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Kebeles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Afar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490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490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Gewane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177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177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Amibara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Awash 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Fentale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/>
                        <a:t>100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/>
                        <a:t>100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789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1"/>
            <a:ext cx="8153403" cy="609600"/>
          </a:xfrm>
        </p:spPr>
        <p:txBody>
          <a:bodyPr/>
          <a:lstStyle/>
          <a:p>
            <a:r>
              <a:rPr lang="en-GB" sz="3200" dirty="0"/>
              <a:t>Materials and Methods: </a:t>
            </a:r>
            <a:r>
              <a:rPr lang="en-GB" sz="2400" dirty="0" smtClean="0">
                <a:solidFill>
                  <a:srgbClr val="0070C0"/>
                </a:solidFill>
              </a:rPr>
              <a:t>Study tools</a:t>
            </a:r>
            <a:endParaRPr lang="en-US" dirty="0"/>
          </a:p>
        </p:txBody>
      </p:sp>
      <p:pic>
        <p:nvPicPr>
          <p:cNvPr id="15362" name="Picture 2" descr="F:\Ethiopia Pictures\Camera\20131215_0820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3" y="1506160"/>
            <a:ext cx="4255477" cy="27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Ethiopia Pictures\Camera\20131228_1005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267201"/>
            <a:ext cx="4724400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:\Ethiopia Pictures\Camera\20131217_0945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90648"/>
            <a:ext cx="4267200" cy="24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F:\Ethiopia Pictures\Camera\20131225_08433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524001"/>
            <a:ext cx="4724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AD03C-572A-412C-B85B-04862EFF46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32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03677" cy="5105416"/>
          </a:xfrm>
        </p:spPr>
        <p:txBody>
          <a:bodyPr>
            <a:noAutofit/>
          </a:bodyPr>
          <a:lstStyle/>
          <a:p>
            <a:pPr lvl="1" algn="just"/>
            <a:endParaRPr lang="en-GB" sz="2400" dirty="0" smtClean="0"/>
          </a:p>
          <a:p>
            <a:pPr lvl="1" algn="just"/>
            <a:r>
              <a:rPr lang="en-GB" sz="2400" dirty="0" smtClean="0"/>
              <a:t>Environmental income:</a:t>
            </a:r>
          </a:p>
          <a:p>
            <a:pPr lvl="2" algn="just"/>
            <a:r>
              <a:rPr lang="en-US" sz="2000" dirty="0"/>
              <a:t>Afar region </a:t>
            </a:r>
            <a:r>
              <a:rPr lang="en-US" sz="2000" dirty="0" smtClean="0"/>
              <a:t>-4 billion birr</a:t>
            </a:r>
            <a:endParaRPr lang="en-US" sz="2000" dirty="0"/>
          </a:p>
          <a:p>
            <a:pPr lvl="1" algn="just"/>
            <a:r>
              <a:rPr lang="en-GB" sz="2400" dirty="0" smtClean="0"/>
              <a:t>Desalinization </a:t>
            </a:r>
            <a:endParaRPr lang="en-GB" sz="2400" dirty="0"/>
          </a:p>
          <a:p>
            <a:pPr lvl="2" algn="just"/>
            <a:r>
              <a:rPr lang="en-GB" sz="2000" dirty="0" smtClean="0"/>
              <a:t>More than 60million </a:t>
            </a:r>
            <a:r>
              <a:rPr lang="en-GB" sz="2000" dirty="0"/>
              <a:t>birr </a:t>
            </a:r>
            <a:endParaRPr lang="en-US" sz="2000" dirty="0"/>
          </a:p>
          <a:p>
            <a:pPr lvl="1" algn="just"/>
            <a:r>
              <a:rPr lang="en-GB" sz="2400" dirty="0" smtClean="0"/>
              <a:t>Carbon sequestration:</a:t>
            </a:r>
          </a:p>
          <a:p>
            <a:pPr lvl="2" algn="just"/>
            <a:r>
              <a:rPr lang="en-US" sz="2000" dirty="0" smtClean="0"/>
              <a:t>200 million birr </a:t>
            </a:r>
          </a:p>
          <a:p>
            <a:pPr lvl="1" algn="just"/>
            <a:r>
              <a:rPr lang="en-GB" sz="2400" dirty="0"/>
              <a:t>Crop production:</a:t>
            </a:r>
          </a:p>
          <a:p>
            <a:pPr lvl="2" algn="just"/>
            <a:r>
              <a:rPr lang="en-US" sz="2000" dirty="0" smtClean="0"/>
              <a:t>Crop income 182 million </a:t>
            </a:r>
            <a:r>
              <a:rPr lang="en-US" sz="2000" dirty="0"/>
              <a:t>birr </a:t>
            </a:r>
          </a:p>
          <a:p>
            <a:pPr marL="685800" lvl="2" indent="0" algn="just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1E8-39A6-4694-A82F-474BEDF993D7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noFill/>
        </p:spPr>
        <p:txBody>
          <a:bodyPr>
            <a:normAutofit/>
          </a:bodyPr>
          <a:lstStyle/>
          <a:p>
            <a:r>
              <a:rPr lang="en-GB" sz="3200" dirty="0" smtClean="0"/>
              <a:t>Economic Benefits 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F:\Ethiopia Pictures\Camera\20131225_1028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45" y="1524000"/>
            <a:ext cx="3126155" cy="17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Ethiopia Pictures\Camera\20131225_1027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45" y="3288324"/>
            <a:ext cx="3126155" cy="17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Ethiopia Pictures\Camera\20131219_0925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44" y="5064371"/>
            <a:ext cx="3126155" cy="17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10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32277" cy="5029216"/>
          </a:xfrm>
        </p:spPr>
        <p:txBody>
          <a:bodyPr>
            <a:noAutofit/>
          </a:bodyPr>
          <a:lstStyle/>
          <a:p>
            <a:pPr lvl="1" algn="just"/>
            <a:endParaRPr lang="en-GB" sz="2400" dirty="0" smtClean="0"/>
          </a:p>
          <a:p>
            <a:pPr lvl="1" algn="just"/>
            <a:r>
              <a:rPr lang="en-US" sz="2400" dirty="0" smtClean="0"/>
              <a:t>Negative impact on animal production </a:t>
            </a:r>
            <a:r>
              <a:rPr lang="en-GB" sz="2400" dirty="0" smtClean="0"/>
              <a:t>:</a:t>
            </a:r>
          </a:p>
          <a:p>
            <a:pPr lvl="2" algn="just"/>
            <a:r>
              <a:rPr lang="en-US" sz="2000" dirty="0" smtClean="0"/>
              <a:t>Milk loss-14million birr </a:t>
            </a:r>
          </a:p>
          <a:p>
            <a:pPr lvl="2" algn="just"/>
            <a:r>
              <a:rPr lang="en-US" sz="2000" dirty="0" smtClean="0"/>
              <a:t>Weight loss 546 million birr</a:t>
            </a:r>
          </a:p>
          <a:p>
            <a:pPr lvl="1" algn="just"/>
            <a:r>
              <a:rPr lang="en-US" sz="2400" dirty="0" smtClean="0"/>
              <a:t>Negative impact on animal health</a:t>
            </a:r>
            <a:r>
              <a:rPr lang="en-GB" sz="2400" dirty="0" smtClean="0"/>
              <a:t>:</a:t>
            </a:r>
          </a:p>
          <a:p>
            <a:pPr lvl="2" algn="just"/>
            <a:r>
              <a:rPr lang="en-US" sz="2000" dirty="0" smtClean="0"/>
              <a:t>A bout 182 million birr</a:t>
            </a:r>
          </a:p>
          <a:p>
            <a:pPr lvl="1" algn="just"/>
            <a:r>
              <a:rPr lang="en-US" sz="2400" dirty="0" smtClean="0"/>
              <a:t>Negative </a:t>
            </a:r>
            <a:r>
              <a:rPr lang="en-US" sz="2400" dirty="0"/>
              <a:t>impact on Human health</a:t>
            </a:r>
            <a:r>
              <a:rPr lang="en-GB" sz="2400" dirty="0"/>
              <a:t>:</a:t>
            </a:r>
          </a:p>
          <a:p>
            <a:pPr lvl="2" algn="just"/>
            <a:r>
              <a:rPr lang="en-US" sz="2000" dirty="0"/>
              <a:t>Total loss per household per year is $</a:t>
            </a:r>
            <a:r>
              <a:rPr lang="en-US" sz="2000" dirty="0" smtClean="0"/>
              <a:t>189</a:t>
            </a:r>
          </a:p>
          <a:p>
            <a:pPr lvl="2" algn="just"/>
            <a:r>
              <a:rPr lang="en-US" sz="2000" dirty="0" smtClean="0"/>
              <a:t>470 </a:t>
            </a:r>
            <a:r>
              <a:rPr lang="en-US" sz="2000" dirty="0"/>
              <a:t>million </a:t>
            </a:r>
            <a:r>
              <a:rPr lang="en-US" sz="2000" dirty="0" smtClean="0"/>
              <a:t>birr-Afar</a:t>
            </a:r>
          </a:p>
          <a:p>
            <a:pPr lvl="1" algn="just"/>
            <a:r>
              <a:rPr lang="en-US" sz="2400" dirty="0" smtClean="0"/>
              <a:t>Biodiversity</a:t>
            </a:r>
            <a:endParaRPr lang="en-GB" sz="2400" dirty="0"/>
          </a:p>
          <a:p>
            <a:pPr lvl="2" algn="just"/>
            <a:r>
              <a:rPr lang="en-US" sz="2000" dirty="0" smtClean="0"/>
              <a:t>Pasture-1.04 </a:t>
            </a:r>
            <a:r>
              <a:rPr lang="en-US" sz="2000" dirty="0"/>
              <a:t>billion birr </a:t>
            </a:r>
            <a:r>
              <a:rPr lang="en-US" sz="2000" dirty="0" smtClean="0"/>
              <a:t> </a:t>
            </a:r>
            <a:endParaRPr lang="en-US" sz="2000" dirty="0"/>
          </a:p>
          <a:p>
            <a:pPr lvl="2" algn="just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1E8-39A6-4694-A82F-474BEDF993D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noFill/>
        </p:spPr>
        <p:txBody>
          <a:bodyPr>
            <a:normAutofit/>
          </a:bodyPr>
          <a:lstStyle/>
          <a:p>
            <a:r>
              <a:rPr lang="en-GB" sz="3200" dirty="0" smtClean="0"/>
              <a:t>Negative impacts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5623" y="1524000"/>
            <a:ext cx="2404871" cy="13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5623" y="2822441"/>
            <a:ext cx="2404871" cy="1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5623" y="4127641"/>
            <a:ext cx="2419580" cy="128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026" y="5410200"/>
            <a:ext cx="2416974" cy="136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873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Total Benefits and costs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5029200"/>
          </a:xfrm>
        </p:spPr>
        <p:txBody>
          <a:bodyPr/>
          <a:lstStyle/>
          <a:p>
            <a:pPr lvl="1" algn="just"/>
            <a:r>
              <a:rPr lang="en-US" sz="2400" dirty="0"/>
              <a:t>Benefits </a:t>
            </a:r>
            <a:r>
              <a:rPr lang="en-US" sz="2400" dirty="0" smtClean="0"/>
              <a:t>4.4 </a:t>
            </a:r>
            <a:r>
              <a:rPr lang="en-US" sz="2400" dirty="0"/>
              <a:t>billion and costs 2.2 </a:t>
            </a:r>
            <a:r>
              <a:rPr lang="en-US" sz="2400" dirty="0" smtClean="0"/>
              <a:t>billion</a:t>
            </a:r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 smtClean="0"/>
              <a:t>OECD guidelines on weighting</a:t>
            </a:r>
            <a:endParaRPr lang="en-GB" sz="2400" dirty="0"/>
          </a:p>
          <a:p>
            <a:pPr lvl="2" algn="just"/>
            <a:r>
              <a:rPr lang="en-US" sz="2000" dirty="0" smtClean="0"/>
              <a:t>UNDP definition of pastoralists </a:t>
            </a:r>
          </a:p>
          <a:p>
            <a:pPr lvl="2" algn="just"/>
            <a:endParaRPr lang="en-US" sz="2000" dirty="0"/>
          </a:p>
          <a:p>
            <a:pPr lvl="1" algn="just"/>
            <a:r>
              <a:rPr lang="en-US" sz="2400" dirty="0" smtClean="0"/>
              <a:t>If we do not control </a:t>
            </a:r>
            <a:endParaRPr lang="en-GB" sz="2400" dirty="0"/>
          </a:p>
          <a:p>
            <a:pPr lvl="2" algn="just"/>
            <a:r>
              <a:rPr lang="en-US" sz="2000" dirty="0" smtClean="0"/>
              <a:t>TEV =-37 trillion in 30 years</a:t>
            </a:r>
            <a:endParaRPr lang="en-US" sz="2000" dirty="0"/>
          </a:p>
          <a:p>
            <a:pPr lvl="2" algn="just"/>
            <a:endParaRPr lang="en-US" sz="2000" dirty="0" smtClean="0"/>
          </a:p>
          <a:p>
            <a:pPr lvl="1" algn="just"/>
            <a:r>
              <a:rPr lang="en-US" sz="2400" dirty="0"/>
              <a:t>If we </a:t>
            </a:r>
            <a:r>
              <a:rPr lang="en-US" sz="2400" dirty="0" smtClean="0"/>
              <a:t>control </a:t>
            </a:r>
            <a:endParaRPr lang="en-GB" sz="2400" dirty="0"/>
          </a:p>
          <a:p>
            <a:pPr lvl="2" algn="just"/>
            <a:r>
              <a:rPr lang="en-US" sz="2000" dirty="0"/>
              <a:t>TEV </a:t>
            </a:r>
            <a:r>
              <a:rPr lang="en-US" sz="2000" dirty="0" smtClean="0"/>
              <a:t>= 92billion in 30 years</a:t>
            </a:r>
          </a:p>
          <a:p>
            <a:pPr lvl="2" algn="just"/>
            <a:endParaRPr lang="en-US" sz="2000" dirty="0"/>
          </a:p>
          <a:p>
            <a:pPr lvl="1" algn="just"/>
            <a:r>
              <a:rPr lang="en-US" sz="2400" dirty="0" smtClean="0"/>
              <a:t>Action is needed</a:t>
            </a:r>
            <a:endParaRPr lang="en-GB" sz="2400" dirty="0"/>
          </a:p>
          <a:p>
            <a:pPr lvl="2" algn="just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AD03C-572A-412C-B85B-04862EFF46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43" name="Picture 3" descr="F:\Ethiopia Pictures\Camera\20131219_1001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246" y="1981200"/>
            <a:ext cx="3996267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Ethiopia Pictures\Camera\20131219_1208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246" y="4252912"/>
            <a:ext cx="3996267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72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dirty="0" smtClean="0">
                <a:latin typeface="Arial" pitchFamily="34" charset="0"/>
                <a:cs typeface="Arial" pitchFamily="34" charset="0"/>
              </a:rPr>
              <a:t>Prosopis impact on climate variables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0" y="1600200"/>
            <a:ext cx="2209800" cy="1981200"/>
          </a:xfrm>
        </p:spPr>
        <p:txBody>
          <a:bodyPr/>
          <a:lstStyle/>
          <a:p>
            <a:r>
              <a:rPr lang="en-US" dirty="0" smtClean="0"/>
              <a:t>Complete eradication may result to loss of ecological benefits and environmental income</a:t>
            </a:r>
            <a:endParaRPr lang="en-US" dirty="0"/>
          </a:p>
        </p:txBody>
      </p:sp>
      <p:sp>
        <p:nvSpPr>
          <p:cNvPr id="43011" name="Content Placeholder 2"/>
          <p:cNvSpPr txBox="1">
            <a:spLocks noGrp="1"/>
          </p:cNvSpPr>
          <p:nvPr>
            <p:ph idx="1"/>
          </p:nvPr>
        </p:nvSpPr>
        <p:spPr>
          <a:xfrm>
            <a:off x="222422" y="3657600"/>
            <a:ext cx="8915400" cy="3125960"/>
          </a:xfrm>
        </p:spPr>
        <p:txBody>
          <a:bodyPr/>
          <a:lstStyle/>
          <a:p>
            <a:pPr marL="319088" lvl="2" indent="-319088" algn="just" eaLnBrk="1" hangingPunct="1">
              <a:spcBef>
                <a:spcPts val="700"/>
              </a:spcBef>
              <a:buSzPct val="60000"/>
              <a:defRPr/>
            </a:pPr>
            <a:r>
              <a:rPr lang="en-US" sz="2400" dirty="0">
                <a:latin typeface="Tw Cen MT" panose="020B0602020104020603" pitchFamily="34" charset="0"/>
                <a:cs typeface="Arial" pitchFamily="34" charset="0"/>
              </a:rPr>
              <a:t>Solar radiation, evaporation, and wind </a:t>
            </a:r>
            <a:r>
              <a:rPr lang="en-US" sz="2400" dirty="0" smtClean="0">
                <a:latin typeface="Tw Cen MT" panose="020B0602020104020603" pitchFamily="34" charset="0"/>
                <a:cs typeface="Arial" pitchFamily="34" charset="0"/>
              </a:rPr>
              <a:t>(-)</a:t>
            </a:r>
          </a:p>
          <a:p>
            <a:pPr marL="319088" lvl="2" indent="-319088" algn="just" eaLnBrk="1" hangingPunct="1">
              <a:spcBef>
                <a:spcPts val="700"/>
              </a:spcBef>
              <a:buSzPct val="60000"/>
              <a:defRPr/>
            </a:pPr>
            <a:r>
              <a:rPr lang="en-US" sz="2400" dirty="0" smtClean="0">
                <a:latin typeface="Tw Cen MT" panose="020B0602020104020603" pitchFamily="34" charset="0"/>
                <a:cs typeface="Arial" pitchFamily="34" charset="0"/>
              </a:rPr>
              <a:t>Relative </a:t>
            </a:r>
            <a:r>
              <a:rPr lang="en-US" sz="2400" dirty="0">
                <a:latin typeface="Tw Cen MT" panose="020B0602020104020603" pitchFamily="34" charset="0"/>
                <a:cs typeface="Arial" pitchFamily="34" charset="0"/>
              </a:rPr>
              <a:t>humidity and temperature </a:t>
            </a:r>
            <a:endParaRPr lang="en-US" sz="2400" dirty="0" smtClean="0">
              <a:latin typeface="Tw Cen MT" panose="020B0602020104020603" pitchFamily="34" charset="0"/>
              <a:cs typeface="Arial" pitchFamily="34" charset="0"/>
            </a:endParaRPr>
          </a:p>
          <a:p>
            <a:pPr lvl="1" algn="just"/>
            <a:r>
              <a:rPr lang="en-US" sz="2400" dirty="0" smtClean="0">
                <a:latin typeface="Tw Cen MT" panose="020B0602020104020603" pitchFamily="34" charset="0"/>
                <a:cs typeface="Arial" pitchFamily="34" charset="0"/>
              </a:rPr>
              <a:t>absorption/trapping </a:t>
            </a:r>
            <a:r>
              <a:rPr lang="en-US" sz="2400" dirty="0">
                <a:latin typeface="Tw Cen MT" panose="020B0602020104020603" pitchFamily="34" charset="0"/>
                <a:cs typeface="Arial" pitchFamily="34" charset="0"/>
              </a:rPr>
              <a:t>of solar </a:t>
            </a:r>
            <a:r>
              <a:rPr lang="en-US" sz="2400" dirty="0" smtClean="0">
                <a:latin typeface="Tw Cen MT" panose="020B0602020104020603" pitchFamily="34" charset="0"/>
                <a:cs typeface="Arial" pitchFamily="34" charset="0"/>
              </a:rPr>
              <a:t>radiation</a:t>
            </a:r>
            <a:r>
              <a:rPr lang="en-US" sz="2400" dirty="0">
                <a:latin typeface="Tw Cen MT" panose="020B0602020104020603" pitchFamily="34" charset="0"/>
                <a:cs typeface="Arial" pitchFamily="34" charset="0"/>
              </a:rPr>
              <a:t> (Cao et al., 2010)</a:t>
            </a:r>
            <a:endParaRPr lang="en-US" sz="2400" dirty="0" smtClean="0">
              <a:latin typeface="Tw Cen MT" panose="020B0602020104020603" pitchFamily="34" charset="0"/>
              <a:cs typeface="Arial" pitchFamily="34" charset="0"/>
            </a:endParaRPr>
          </a:p>
          <a:p>
            <a:pPr marL="319088" lvl="2" indent="-319088" algn="just" eaLnBrk="1" hangingPunct="1">
              <a:spcBef>
                <a:spcPts val="700"/>
              </a:spcBef>
              <a:buSzPct val="60000"/>
              <a:defRPr/>
            </a:pPr>
            <a:r>
              <a:rPr lang="en-US" sz="2400" dirty="0" smtClean="0">
                <a:latin typeface="Tw Cen MT" panose="020B0602020104020603" pitchFamily="34" charset="0"/>
                <a:cs typeface="Arial" pitchFamily="34" charset="0"/>
              </a:rPr>
              <a:t>Control use but eradication</a:t>
            </a:r>
            <a:endParaRPr sz="2000" dirty="0" smtClean="0">
              <a:latin typeface="Tw Cen MT" pitchFamily="34" charset="0"/>
            </a:endParaRPr>
          </a:p>
          <a:p>
            <a:pPr lvl="2">
              <a:defRPr/>
            </a:pPr>
            <a:endParaRPr sz="2000" dirty="0" smtClean="0">
              <a:latin typeface="Tw Cen M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722639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838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29628</TotalTime>
  <Words>559</Words>
  <Application>Microsoft Office PowerPoint</Application>
  <PresentationFormat>Diavoorstelling (4:3)</PresentationFormat>
  <Paragraphs>140</Paragraphs>
  <Slides>14</Slides>
  <Notes>8</Notes>
  <HiddenSlides>0</HiddenSlides>
  <MMClips>0</MMClips>
  <ScaleCrop>false</ScaleCrop>
  <HeadingPairs>
    <vt:vector size="6" baseType="variant"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Pixel</vt:lpstr>
      <vt:lpstr>Median</vt:lpstr>
      <vt:lpstr>Equation</vt:lpstr>
      <vt:lpstr> </vt:lpstr>
      <vt:lpstr>Introduction</vt:lpstr>
      <vt:lpstr>Materials and Methods: Techniques used</vt:lpstr>
      <vt:lpstr>Materials and Methods: Study area</vt:lpstr>
      <vt:lpstr>Materials and Methods: Study tools</vt:lpstr>
      <vt:lpstr>Economic Benefits </vt:lpstr>
      <vt:lpstr>Negative impacts</vt:lpstr>
      <vt:lpstr>Total Benefits and costs</vt:lpstr>
      <vt:lpstr>Prosopis impact on climate variables </vt:lpstr>
      <vt:lpstr>  Total Evaporation and Average Wind Speed   </vt:lpstr>
      <vt:lpstr>Management of prosopis</vt:lpstr>
      <vt:lpstr>Management of prosopis</vt:lpstr>
      <vt:lpstr>Requirements for sustainable management</vt:lpstr>
      <vt:lpstr>END OF THE PRESENTATION COMMENTS AND QUESTSTION ARE WELCOME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services in livestock are characterized with externalities</dc:title>
  <dc:creator>John</dc:creator>
  <cp:lastModifiedBy>Linda Navis</cp:lastModifiedBy>
  <cp:revision>953</cp:revision>
  <dcterms:created xsi:type="dcterms:W3CDTF">2011-02-15T08:40:28Z</dcterms:created>
  <dcterms:modified xsi:type="dcterms:W3CDTF">2014-05-08T11:05:56Z</dcterms:modified>
</cp:coreProperties>
</file>