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513"/>
    <a:srgbClr val="009900"/>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CD6E5-BBB1-4ED9-8316-2D13F753743C}" type="datetimeFigureOut">
              <a:rPr lang="en-US" smtClean="0"/>
              <a:pPr/>
              <a:t>6/24/2021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0504F-D183-4229-ACD0-F26BCD05600F}"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30504F-D183-4229-ACD0-F26BCD0560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30504F-D183-4229-ACD0-F26BCD05600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30504F-D183-4229-ACD0-F26BCD0560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A8E7FE-664E-479F-8F0E-BF9629A44BF3}" type="datetimeFigureOut">
              <a:rPr lang="en-US" smtClean="0"/>
              <a:pPr/>
              <a:t>6/24/2021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14E50C-D075-41F5-AA64-3695E09D3FAC}"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A8E7FE-664E-479F-8F0E-BF9629A44BF3}"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E50C-D075-41F5-AA64-3695E09D3FAC}"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A8E7FE-664E-479F-8F0E-BF9629A44BF3}"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E50C-D075-41F5-AA64-3695E09D3FAC}"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A8E7FE-664E-479F-8F0E-BF9629A44BF3}"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E50C-D075-41F5-AA64-3695E09D3FAC}" type="slidenum">
              <a:rPr lang="en-US" smtClean="0"/>
              <a:pPr/>
              <a:t>‹Nº›</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A8E7FE-664E-479F-8F0E-BF9629A44BF3}"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E50C-D075-41F5-AA64-3695E09D3FAC}" type="slidenum">
              <a:rPr lang="en-US" smtClean="0"/>
              <a:pPr/>
              <a:t>‹Nº›</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A8E7FE-664E-479F-8F0E-BF9629A44BF3}"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4E50C-D075-41F5-AA64-3695E09D3FAC}" type="slidenum">
              <a:rPr lang="en-US" smtClean="0"/>
              <a:pPr/>
              <a:t>‹Nº›</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A8E7FE-664E-479F-8F0E-BF9629A44BF3}"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4E50C-D075-41F5-AA64-3695E09D3FAC}"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A8E7FE-664E-479F-8F0E-BF9629A44BF3}" type="datetimeFigureOut">
              <a:rPr lang="en-US" smtClean="0"/>
              <a:pPr/>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4E50C-D075-41F5-AA64-3695E09D3FAC}" type="slidenum">
              <a:rPr lang="en-US" smtClean="0"/>
              <a:pPr/>
              <a:t>‹Nº›</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8E7FE-664E-479F-8F0E-BF9629A44BF3}" type="datetimeFigureOut">
              <a:rPr lang="en-US" smtClean="0"/>
              <a:pPr/>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4E50C-D075-41F5-AA64-3695E09D3FAC}"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A8E7FE-664E-479F-8F0E-BF9629A44BF3}"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4E50C-D075-41F5-AA64-3695E09D3FAC}"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A8E7FE-664E-479F-8F0E-BF9629A44BF3}" type="datetimeFigureOut">
              <a:rPr lang="en-US" smtClean="0"/>
              <a:pPr/>
              <a:t>6/24/2021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14E50C-D075-41F5-AA64-3695E09D3FAC}" type="slidenum">
              <a:rPr lang="en-US" smtClean="0"/>
              <a:pPr/>
              <a:t>‹Nº›</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A8E7FE-664E-479F-8F0E-BF9629A44BF3}" type="datetimeFigureOut">
              <a:rPr lang="en-US" smtClean="0"/>
              <a:pPr/>
              <a:t>6/24/2021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14E50C-D075-41F5-AA64-3695E09D3FAC}"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1575;&#1604;&#1581;&#1608;&#1575;&#1580;&#1586;%20&#1575;&#1604;&#1605;&#1575;&#1574;&#1610;&#1577;1.wm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068960"/>
            <a:ext cx="8604448" cy="2160240"/>
          </a:xfrm>
        </p:spPr>
        <p:txBody>
          <a:bodyPr>
            <a:noAutofit/>
          </a:bodyPr>
          <a:lstStyle/>
          <a:p>
            <a:pPr algn="ctr"/>
            <a:r>
              <a:rPr lang="en-US" sz="3200" dirty="0">
                <a:solidFill>
                  <a:schemeClr val="accent4">
                    <a:lumMod val="75000"/>
                  </a:schemeClr>
                </a:solidFill>
              </a:rPr>
              <a:t>Establishment </a:t>
            </a:r>
            <a:br>
              <a:rPr lang="en-US" sz="3200" dirty="0">
                <a:solidFill>
                  <a:schemeClr val="accent4">
                    <a:lumMod val="75000"/>
                  </a:schemeClr>
                </a:solidFill>
              </a:rPr>
            </a:br>
            <a:r>
              <a:rPr lang="en-US" sz="3200" dirty="0">
                <a:solidFill>
                  <a:schemeClr val="accent4">
                    <a:lumMod val="75000"/>
                  </a:schemeClr>
                </a:solidFill>
              </a:rPr>
              <a:t>of Water Users Associations(WUAs)</a:t>
            </a:r>
            <a:br>
              <a:rPr lang="en-US" sz="3200" dirty="0">
                <a:solidFill>
                  <a:schemeClr val="accent4">
                    <a:lumMod val="75000"/>
                  </a:schemeClr>
                </a:solidFill>
              </a:rPr>
            </a:br>
            <a:r>
              <a:rPr lang="en-US" sz="3200" dirty="0">
                <a:solidFill>
                  <a:schemeClr val="accent4">
                    <a:lumMod val="75000"/>
                  </a:schemeClr>
                </a:solidFill>
              </a:rPr>
              <a:t>in the main Spate Irrigation Area in Tihama Region of Yemen</a:t>
            </a:r>
          </a:p>
        </p:txBody>
      </p:sp>
      <p:grpSp>
        <p:nvGrpSpPr>
          <p:cNvPr id="1027" name="Group 3"/>
          <p:cNvGrpSpPr>
            <a:grpSpLocks/>
          </p:cNvGrpSpPr>
          <p:nvPr/>
        </p:nvGrpSpPr>
        <p:grpSpPr bwMode="auto">
          <a:xfrm>
            <a:off x="251562" y="332739"/>
            <a:ext cx="8610252" cy="1385159"/>
            <a:chOff x="407" y="524"/>
            <a:chExt cx="10830" cy="2180"/>
          </a:xfrm>
        </p:grpSpPr>
        <p:sp>
          <p:nvSpPr>
            <p:cNvPr id="1028" name="Text Box 4"/>
            <p:cNvSpPr txBox="1">
              <a:spLocks noChangeArrowheads="1"/>
            </p:cNvSpPr>
            <p:nvPr/>
          </p:nvSpPr>
          <p:spPr bwMode="auto">
            <a:xfrm>
              <a:off x="8015" y="524"/>
              <a:ext cx="3222" cy="21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YE" sz="2000" b="1" i="0" u="none" strike="noStrike" cap="none" normalizeH="0" baseline="0" dirty="0">
                  <a:ln>
                    <a:noFill/>
                  </a:ln>
                  <a:solidFill>
                    <a:schemeClr val="tx1"/>
                  </a:solidFill>
                  <a:effectLst/>
                  <a:latin typeface="Arial" pitchFamily="34" charset="0"/>
                  <a:ea typeface="Arial" pitchFamily="34" charset="0"/>
                  <a:cs typeface="Arial" pitchFamily="34" charset="0"/>
                </a:rPr>
                <a:t>الجمهورية اليمنية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YE" sz="2000" b="1" i="0" u="none" strike="noStrike" cap="none" normalizeH="0" baseline="0" dirty="0">
                  <a:ln>
                    <a:noFill/>
                  </a:ln>
                  <a:solidFill>
                    <a:schemeClr val="tx1"/>
                  </a:solidFill>
                  <a:effectLst/>
                  <a:latin typeface="Arial" pitchFamily="34" charset="0"/>
                  <a:ea typeface="Arial" pitchFamily="34" charset="0"/>
                  <a:cs typeface="Arial" pitchFamily="34" charset="0"/>
                </a:rPr>
                <a:t>وزارة الزراعة والري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YE" sz="2000" b="1" i="0" u="none" strike="noStrike" cap="none" normalizeH="0" baseline="0" dirty="0">
                  <a:ln>
                    <a:noFill/>
                  </a:ln>
                  <a:solidFill>
                    <a:schemeClr val="tx1"/>
                  </a:solidFill>
                  <a:effectLst/>
                  <a:latin typeface="Arial" pitchFamily="34" charset="0"/>
                  <a:ea typeface="Arial" pitchFamily="34" charset="0"/>
                  <a:cs typeface="Arial" pitchFamily="34" charset="0"/>
                </a:rPr>
                <a:t>الهيئة العامة </a:t>
              </a:r>
              <a:r>
                <a:rPr kumimoji="0" lang="ar-YE" sz="2400" b="1" i="0" u="none" strike="noStrike" cap="none" normalizeH="0" baseline="0" dirty="0">
                  <a:ln>
                    <a:noFill/>
                  </a:ln>
                  <a:solidFill>
                    <a:schemeClr val="tx1"/>
                  </a:solidFill>
                  <a:effectLst/>
                  <a:latin typeface="Arial" pitchFamily="34" charset="0"/>
                  <a:ea typeface="Arial" pitchFamily="34" charset="0"/>
                  <a:cs typeface="Arial" pitchFamily="34" charset="0"/>
                </a:rPr>
                <a:t>لتطوير</a:t>
              </a:r>
              <a:r>
                <a:rPr kumimoji="0" lang="ar-YE" sz="2000" b="1" i="0" u="none" strike="noStrike" cap="none" normalizeH="0" baseline="0" dirty="0">
                  <a:ln>
                    <a:noFill/>
                  </a:ln>
                  <a:solidFill>
                    <a:schemeClr val="tx1"/>
                  </a:solidFill>
                  <a:effectLst/>
                  <a:latin typeface="Arial" pitchFamily="34" charset="0"/>
                  <a:ea typeface="Arial" pitchFamily="34" charset="0"/>
                  <a:cs typeface="Arial" pitchFamily="34" charset="0"/>
                </a:rPr>
                <a:t> تهامة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YE" sz="2000" b="1" i="0" u="none" strike="noStrike" cap="none" normalizeH="0" baseline="0" dirty="0">
                  <a:ln>
                    <a:noFill/>
                  </a:ln>
                  <a:solidFill>
                    <a:schemeClr val="tx1"/>
                  </a:solidFill>
                  <a:effectLst/>
                  <a:latin typeface="Arial" pitchFamily="34" charset="0"/>
                  <a:ea typeface="Arial" pitchFamily="34" charset="0"/>
                  <a:cs typeface="Arial" pitchFamily="34" charset="0"/>
                </a:rPr>
                <a:t>الحديدة</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407" y="524"/>
              <a:ext cx="3985" cy="19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Arial" pitchFamily="34" charset="0"/>
                  <a:cs typeface="Arial" pitchFamily="34" charset="0"/>
                </a:rPr>
                <a:t>REPUBLIC OF YEMEN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Arial" pitchFamily="34" charset="0"/>
                  <a:cs typeface="Arial" pitchFamily="34" charset="0"/>
                </a:rPr>
                <a:t>MINISTRY OF AGRICULTURE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Arial" pitchFamily="34" charset="0"/>
                  <a:cs typeface="Arial" pitchFamily="34" charset="0"/>
                </a:rPr>
                <a:t>AND IRRIGATION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pitchFamily="34" charset="0"/>
                  <a:ea typeface="Arial" pitchFamily="34" charset="0"/>
                  <a:cs typeface="Arial" pitchFamily="34" charset="0"/>
                </a:rPr>
                <a:t>TIHAMA DEVELOPMENTAUTHORITY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Calibri" pitchFamily="34" charset="0"/>
                  <a:ea typeface="Arial" pitchFamily="34" charset="0"/>
                  <a:cs typeface="Arial" pitchFamily="34" charset="0"/>
                </a:rPr>
                <a:t>HODEIDAH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8" name="Picture 7" descr="Draw"/>
          <p:cNvPicPr/>
          <p:nvPr/>
        </p:nvPicPr>
        <p:blipFill>
          <a:blip r:embed="rId3" cstate="print"/>
          <a:srcRect r="15128"/>
          <a:stretch>
            <a:fillRect/>
          </a:stretch>
        </p:blipFill>
        <p:spPr bwMode="auto">
          <a:xfrm rot="10800000" flipH="1" flipV="1">
            <a:off x="3995936" y="0"/>
            <a:ext cx="1296144" cy="548680"/>
          </a:xfrm>
          <a:prstGeom prst="rect">
            <a:avLst/>
          </a:prstGeom>
          <a:noFill/>
        </p:spPr>
      </p:pic>
      <p:pic>
        <p:nvPicPr>
          <p:cNvPr id="9" name="Picture 8" descr="نسر"/>
          <p:cNvPicPr/>
          <p:nvPr/>
        </p:nvPicPr>
        <p:blipFill>
          <a:blip r:embed="rId4" cstate="print"/>
          <a:srcRect/>
          <a:stretch>
            <a:fillRect/>
          </a:stretch>
        </p:blipFill>
        <p:spPr bwMode="auto">
          <a:xfrm>
            <a:off x="3923928" y="620688"/>
            <a:ext cx="1440160" cy="1368152"/>
          </a:xfrm>
          <a:prstGeom prst="rect">
            <a:avLst/>
          </a:prstGeom>
          <a:noFill/>
        </p:spPr>
      </p:pic>
      <p:pic>
        <p:nvPicPr>
          <p:cNvPr id="10" name="Picture 9" descr="شعار"/>
          <p:cNvPicPr/>
          <p:nvPr/>
        </p:nvPicPr>
        <p:blipFill>
          <a:blip r:embed="rId5" cstate="print"/>
          <a:srcRect/>
          <a:stretch>
            <a:fillRect/>
          </a:stretch>
        </p:blipFill>
        <p:spPr bwMode="auto">
          <a:xfrm>
            <a:off x="3923928" y="1700808"/>
            <a:ext cx="1512168" cy="1296144"/>
          </a:xfrm>
          <a:prstGeom prst="rect">
            <a:avLst/>
          </a:prstGeom>
          <a:solidFill>
            <a:srgbClr val="FFFF99"/>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u="sng" dirty="0"/>
              <a:t>The objectives</a:t>
            </a:r>
          </a:p>
          <a:p>
            <a:pPr lvl="0"/>
            <a:r>
              <a:rPr lang="en-US" dirty="0">
                <a:solidFill>
                  <a:srgbClr val="0070C0"/>
                </a:solidFill>
              </a:rPr>
              <a:t>Assessment of the farmers interest in establishing WUAs</a:t>
            </a:r>
          </a:p>
          <a:p>
            <a:pPr lvl="0"/>
            <a:r>
              <a:rPr lang="en-US" dirty="0">
                <a:solidFill>
                  <a:srgbClr val="0070C0"/>
                </a:solidFill>
              </a:rPr>
              <a:t>To Inform far obligations simple on some general purposes, benefits and Rights of WUAs</a:t>
            </a:r>
          </a:p>
          <a:p>
            <a:pPr lvl="0"/>
            <a:r>
              <a:rPr lang="en-US" dirty="0">
                <a:solidFill>
                  <a:srgbClr val="0070C0"/>
                </a:solidFill>
              </a:rPr>
              <a:t>Get feedback on the last meeting </a:t>
            </a:r>
          </a:p>
          <a:p>
            <a:pPr lvl="0"/>
            <a:r>
              <a:rPr lang="en-US" dirty="0">
                <a:solidFill>
                  <a:srgbClr val="0070C0"/>
                </a:solidFill>
              </a:rPr>
              <a:t>Further discuss the benefits and obligations of WUAs with farmers representatives from each secondary canal; preliminary explanation of the WUA process</a:t>
            </a:r>
          </a:p>
          <a:p>
            <a:pPr algn="just">
              <a:buNone/>
            </a:pPr>
            <a:endParaRPr lang="en-US" u="sng" dirty="0"/>
          </a:p>
        </p:txBody>
      </p:sp>
      <p:sp>
        <p:nvSpPr>
          <p:cNvPr id="3" name="Title 2"/>
          <p:cNvSpPr>
            <a:spLocks noGrp="1"/>
          </p:cNvSpPr>
          <p:nvPr>
            <p:ph type="title"/>
          </p:nvPr>
        </p:nvSpPr>
        <p:spPr/>
        <p:txBody>
          <a:bodyPr>
            <a:noAutofit/>
          </a:bodyPr>
          <a:lstStyle/>
          <a:p>
            <a:pPr marL="571500" lvl="0" indent="-571500" fontAlgn="base" hangingPunct="0">
              <a:buFont typeface="+mj-lt"/>
              <a:buAutoNum type="romanLcPeriod"/>
            </a:pPr>
            <a:r>
              <a:rPr lang="en-US" sz="3200" dirty="0">
                <a:solidFill>
                  <a:schemeClr val="accent5">
                    <a:lumMod val="75000"/>
                  </a:schemeClr>
                </a:solidFill>
              </a:rPr>
              <a:t>Informative and Follow up Farmers’ Meetings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08912" cy="850106"/>
          </a:xfrm>
        </p:spPr>
        <p:txBody>
          <a:bodyPr>
            <a:noAutofit/>
          </a:bodyPr>
          <a:lstStyle/>
          <a:p>
            <a:pPr algn="ctr"/>
            <a:r>
              <a:rPr lang="en-US" sz="2800" dirty="0"/>
              <a:t>pictures about Informative Meeting activities</a:t>
            </a:r>
          </a:p>
        </p:txBody>
      </p:sp>
      <p:pic>
        <p:nvPicPr>
          <p:cNvPr id="4" name="Content Placeholder 3" descr="DSC00041"/>
          <p:cNvPicPr>
            <a:picLocks noGrp="1"/>
          </p:cNvPicPr>
          <p:nvPr>
            <p:ph idx="1"/>
          </p:nvPr>
        </p:nvPicPr>
        <p:blipFill>
          <a:blip r:embed="rId3" cstate="print"/>
          <a:srcRect/>
          <a:stretch>
            <a:fillRect/>
          </a:stretch>
        </p:blipFill>
        <p:spPr bwMode="auto">
          <a:xfrm>
            <a:off x="1043608" y="1052736"/>
            <a:ext cx="6912768" cy="5256584"/>
          </a:xfrm>
          <a:prstGeom prst="rect">
            <a:avLst/>
          </a:prstGeom>
          <a:solidFill>
            <a:srgbClr val="FFFF66"/>
          </a:solidFill>
          <a:ln w="12700">
            <a:solidFill>
              <a:srgbClr val="9933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0028"/>
          <p:cNvPicPr>
            <a:picLocks noGrp="1"/>
          </p:cNvPicPr>
          <p:nvPr>
            <p:ph idx="1"/>
          </p:nvPr>
        </p:nvPicPr>
        <p:blipFill>
          <a:blip r:embed="rId3" cstate="print"/>
          <a:srcRect/>
          <a:stretch>
            <a:fillRect/>
          </a:stretch>
        </p:blipFill>
        <p:spPr bwMode="auto">
          <a:xfrm>
            <a:off x="323528" y="764704"/>
            <a:ext cx="8568952" cy="5688632"/>
          </a:xfrm>
          <a:prstGeom prst="rect">
            <a:avLst/>
          </a:prstGeom>
          <a:solidFill>
            <a:srgbClr val="FFFF66"/>
          </a:solidFill>
          <a:ln w="12700">
            <a:solidFill>
              <a:srgbClr val="993300"/>
            </a:solidFill>
            <a:miter lim="800000"/>
            <a:headEnd/>
            <a:tailEnd/>
          </a:ln>
        </p:spPr>
      </p:pic>
      <p:sp>
        <p:nvSpPr>
          <p:cNvPr id="5" name="Title 2"/>
          <p:cNvSpPr>
            <a:spLocks noGrp="1"/>
          </p:cNvSpPr>
          <p:nvPr>
            <p:ph type="title"/>
          </p:nvPr>
        </p:nvSpPr>
        <p:spPr>
          <a:xfrm>
            <a:off x="395536" y="188640"/>
            <a:ext cx="8208912" cy="490066"/>
          </a:xfrm>
        </p:spPr>
        <p:txBody>
          <a:bodyPr>
            <a:noAutofit/>
          </a:bodyPr>
          <a:lstStyle/>
          <a:p>
            <a:pPr algn="ctr"/>
            <a:r>
              <a:rPr lang="en-US" sz="2400" dirty="0"/>
              <a:t>pictures about Informative Meeting activities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332656"/>
            <a:ext cx="8229600" cy="580926"/>
          </a:xfrm>
        </p:spPr>
        <p:txBody>
          <a:bodyPr>
            <a:noAutofit/>
          </a:bodyPr>
          <a:lstStyle/>
          <a:p>
            <a:pPr algn="ctr"/>
            <a:r>
              <a:rPr lang="en-US" sz="2400" dirty="0"/>
              <a:t>pictures about Informative Meeting activities</a:t>
            </a:r>
          </a:p>
        </p:txBody>
      </p:sp>
      <p:pic>
        <p:nvPicPr>
          <p:cNvPr id="5" name="Content Placeholder 4" descr="C:\Users\TEHAMA\Desktop\صور جمعيات مصغرة\inf3.jpg"/>
          <p:cNvPicPr>
            <a:picLocks noGrp="1"/>
          </p:cNvPicPr>
          <p:nvPr>
            <p:ph idx="1"/>
          </p:nvPr>
        </p:nvPicPr>
        <p:blipFill>
          <a:blip r:embed="rId3" cstate="print"/>
          <a:srcRect/>
          <a:stretch>
            <a:fillRect/>
          </a:stretch>
        </p:blipFill>
        <p:spPr bwMode="auto">
          <a:xfrm>
            <a:off x="323528" y="1052736"/>
            <a:ext cx="8496944" cy="55446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7544" y="260648"/>
            <a:ext cx="8229600" cy="580926"/>
          </a:xfrm>
        </p:spPr>
        <p:txBody>
          <a:bodyPr>
            <a:noAutofit/>
          </a:bodyPr>
          <a:lstStyle/>
          <a:p>
            <a:pPr algn="ctr"/>
            <a:r>
              <a:rPr lang="en-US" sz="2400" dirty="0"/>
              <a:t>pictures about Informative Meeting activities</a:t>
            </a:r>
          </a:p>
        </p:txBody>
      </p:sp>
      <p:pic>
        <p:nvPicPr>
          <p:cNvPr id="6" name="Content Placeholder 5" descr="C:\Users\TEHAMA\Desktop\صور جمعيات مصغرة\036.jpg"/>
          <p:cNvPicPr>
            <a:picLocks noGrp="1"/>
          </p:cNvPicPr>
          <p:nvPr>
            <p:ph idx="1"/>
          </p:nvPr>
        </p:nvPicPr>
        <p:blipFill>
          <a:blip r:embed="rId3" cstate="print"/>
          <a:srcRect/>
          <a:stretch>
            <a:fillRect/>
          </a:stretch>
        </p:blipFill>
        <p:spPr bwMode="auto">
          <a:xfrm>
            <a:off x="467544" y="980728"/>
            <a:ext cx="8280920" cy="55446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352928" cy="5112568"/>
          </a:xfrm>
        </p:spPr>
        <p:txBody>
          <a:bodyPr>
            <a:noAutofit/>
          </a:bodyPr>
          <a:lstStyle/>
          <a:p>
            <a:pPr>
              <a:buNone/>
            </a:pPr>
            <a:r>
              <a:rPr lang="en-US" sz="2800" b="1" u="sng" dirty="0"/>
              <a:t>The objectives</a:t>
            </a:r>
          </a:p>
          <a:p>
            <a:pPr>
              <a:buNone/>
            </a:pPr>
            <a:r>
              <a:rPr lang="en-US" sz="2800" dirty="0">
                <a:solidFill>
                  <a:srgbClr val="078513"/>
                </a:solidFill>
              </a:rPr>
              <a:t>Preparation of related data-base of the </a:t>
            </a:r>
          </a:p>
          <a:p>
            <a:pPr>
              <a:buNone/>
            </a:pPr>
            <a:r>
              <a:rPr lang="en-US" sz="2800" dirty="0">
                <a:solidFill>
                  <a:srgbClr val="078513"/>
                </a:solidFill>
              </a:rPr>
              <a:t>Secondary and tertiary canal systems, their </a:t>
            </a:r>
          </a:p>
          <a:p>
            <a:pPr>
              <a:buNone/>
            </a:pPr>
            <a:r>
              <a:rPr lang="en-US" sz="2800" dirty="0">
                <a:solidFill>
                  <a:srgbClr val="078513"/>
                </a:solidFill>
              </a:rPr>
              <a:t>command area and water users (farmers)</a:t>
            </a:r>
          </a:p>
          <a:p>
            <a:pPr lvl="0"/>
            <a:r>
              <a:rPr lang="en-US" sz="2800" dirty="0">
                <a:solidFill>
                  <a:srgbClr val="078513"/>
                </a:solidFill>
              </a:rPr>
              <a:t>Retrieve all available secondary data: maps, names and land holding of water users</a:t>
            </a:r>
          </a:p>
          <a:p>
            <a:pPr lvl="0"/>
            <a:r>
              <a:rPr lang="en-GB" sz="2800" dirty="0">
                <a:solidFill>
                  <a:srgbClr val="078513"/>
                </a:solidFill>
              </a:rPr>
              <a:t>Walk through survey (see form 1) </a:t>
            </a:r>
            <a:endParaRPr lang="en-US" sz="2800" dirty="0">
              <a:solidFill>
                <a:srgbClr val="078513"/>
              </a:solidFill>
            </a:endParaRPr>
          </a:p>
          <a:p>
            <a:r>
              <a:rPr lang="en-US" sz="2800" dirty="0">
                <a:solidFill>
                  <a:srgbClr val="078513"/>
                </a:solidFill>
              </a:rPr>
              <a:t>Register all secondary and tertiary canals Refine and finalize</a:t>
            </a:r>
            <a:r>
              <a:rPr lang="en-GB" sz="2800" dirty="0">
                <a:solidFill>
                  <a:srgbClr val="078513"/>
                </a:solidFill>
              </a:rPr>
              <a:t> farmer data base (names and landholdings) for each secondary and tertiary canal.</a:t>
            </a:r>
            <a:endParaRPr lang="en-US" sz="2800" dirty="0">
              <a:solidFill>
                <a:srgbClr val="078513"/>
              </a:solidFill>
            </a:endParaRPr>
          </a:p>
          <a:p>
            <a:pPr>
              <a:buNone/>
            </a:pPr>
            <a:endParaRPr lang="en-US" sz="2800" dirty="0"/>
          </a:p>
        </p:txBody>
      </p:sp>
      <p:sp>
        <p:nvSpPr>
          <p:cNvPr id="5" name="Title 2"/>
          <p:cNvSpPr>
            <a:spLocks noGrp="1"/>
          </p:cNvSpPr>
          <p:nvPr>
            <p:ph type="title"/>
          </p:nvPr>
        </p:nvSpPr>
        <p:spPr>
          <a:xfrm>
            <a:off x="539552" y="260648"/>
            <a:ext cx="8229600" cy="580926"/>
          </a:xfrm>
        </p:spPr>
        <p:txBody>
          <a:bodyPr>
            <a:noAutofit/>
          </a:bodyPr>
          <a:lstStyle/>
          <a:p>
            <a:pPr marL="571500" lvl="0" indent="-571500">
              <a:buFont typeface="+mj-lt"/>
              <a:buAutoNum type="romanLcPeriod" startAt="2"/>
            </a:pPr>
            <a:r>
              <a:rPr lang="en-US" sz="3200" dirty="0">
                <a:solidFill>
                  <a:schemeClr val="accent4">
                    <a:lumMod val="75000"/>
                  </a:schemeClr>
                </a:solidFill>
              </a:rPr>
              <a:t>Data base Survey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88640"/>
            <a:ext cx="7272808" cy="1431032"/>
          </a:xfrm>
        </p:spPr>
        <p:txBody>
          <a:bodyPr>
            <a:noAutofit/>
          </a:bodyPr>
          <a:lstStyle/>
          <a:p>
            <a:r>
              <a:rPr lang="en-US" sz="2400" dirty="0">
                <a:solidFill>
                  <a:schemeClr val="tx1"/>
                </a:solidFill>
                <a:effectLst/>
                <a:latin typeface="Tahoma" pitchFamily="34" charset="0"/>
                <a:ea typeface="Calibri" pitchFamily="34" charset="0"/>
                <a:cs typeface="Tahoma" pitchFamily="34" charset="0"/>
              </a:rPr>
              <a:t>Annex 1: Walk-through survey form1</a:t>
            </a:r>
            <a:br>
              <a:rPr lang="en-US" sz="1600" dirty="0">
                <a:solidFill>
                  <a:schemeClr val="tx1"/>
                </a:solidFill>
                <a:effectLst/>
                <a:latin typeface="Tahoma" pitchFamily="34" charset="0"/>
                <a:ea typeface="Calibri" pitchFamily="34" charset="0"/>
                <a:cs typeface="Tahoma" pitchFamily="34" charset="0"/>
              </a:rPr>
            </a:br>
            <a:r>
              <a:rPr lang="en-US" sz="1800" dirty="0">
                <a:solidFill>
                  <a:schemeClr val="tx1"/>
                </a:solidFill>
                <a:effectLst/>
                <a:latin typeface="Tahoma" pitchFamily="34" charset="0"/>
                <a:ea typeface="Calibri" pitchFamily="34" charset="0"/>
                <a:cs typeface="Tahoma" pitchFamily="34" charset="0"/>
              </a:rPr>
              <a:t>Name of Wadi: __________________</a:t>
            </a:r>
            <a:br>
              <a:rPr lang="en-US" sz="1800" dirty="0">
                <a:solidFill>
                  <a:schemeClr val="tx1"/>
                </a:solidFill>
                <a:effectLst/>
                <a:latin typeface="Tahoma" pitchFamily="34" charset="0"/>
                <a:ea typeface="Calibri" pitchFamily="34" charset="0"/>
                <a:cs typeface="Tahoma" pitchFamily="34" charset="0"/>
              </a:rPr>
            </a:br>
            <a:r>
              <a:rPr lang="en-US" sz="1800" dirty="0">
                <a:solidFill>
                  <a:schemeClr val="tx1"/>
                </a:solidFill>
                <a:effectLst/>
                <a:latin typeface="Tahoma" pitchFamily="34" charset="0"/>
                <a:ea typeface="Calibri" pitchFamily="34" charset="0"/>
                <a:cs typeface="Tahoma" pitchFamily="34" charset="0"/>
              </a:rPr>
              <a:t>Name of secondary Canal: _________</a:t>
            </a:r>
            <a:br>
              <a:rPr lang="en-US" sz="1800" dirty="0">
                <a:solidFill>
                  <a:schemeClr val="tx1"/>
                </a:solidFill>
                <a:effectLst/>
                <a:latin typeface="Tahoma" pitchFamily="34" charset="0"/>
                <a:ea typeface="Calibri" pitchFamily="34" charset="0"/>
                <a:cs typeface="Tahoma" pitchFamily="34" charset="0"/>
              </a:rPr>
            </a:br>
            <a:r>
              <a:rPr lang="en-US" sz="1800" dirty="0">
                <a:solidFill>
                  <a:schemeClr val="tx1"/>
                </a:solidFill>
                <a:effectLst/>
                <a:latin typeface="Tahoma" pitchFamily="34" charset="0"/>
                <a:ea typeface="Calibri" pitchFamily="34" charset="0"/>
                <a:cs typeface="Tahoma" pitchFamily="34" charset="0"/>
              </a:rPr>
              <a:t>Name of tertiary canal:  ___________</a:t>
            </a:r>
            <a:endParaRPr lang="en-US" sz="1600" dirty="0">
              <a:solidFill>
                <a:schemeClr val="tx1"/>
              </a:solidFill>
              <a:effectLst/>
              <a:latin typeface="Tahoma" pitchFamily="34" charset="0"/>
              <a:ea typeface="Calibri" pitchFamily="34" charset="0"/>
              <a:cs typeface="Tahoma" pitchFamily="34" charset="0"/>
            </a:endParaRPr>
          </a:p>
        </p:txBody>
      </p:sp>
      <p:graphicFrame>
        <p:nvGraphicFramePr>
          <p:cNvPr id="5" name="Table 4"/>
          <p:cNvGraphicFramePr>
            <a:graphicFrameLocks noGrp="1"/>
          </p:cNvGraphicFramePr>
          <p:nvPr/>
        </p:nvGraphicFramePr>
        <p:xfrm>
          <a:off x="539552" y="1916832"/>
          <a:ext cx="7848872" cy="2343371"/>
        </p:xfrm>
        <a:graphic>
          <a:graphicData uri="http://schemas.openxmlformats.org/drawingml/2006/table">
            <a:tbl>
              <a:tblPr/>
              <a:tblGrid>
                <a:gridCol w="868528">
                  <a:extLst>
                    <a:ext uri="{9D8B030D-6E8A-4147-A177-3AD203B41FA5}">
                      <a16:colId xmlns:a16="http://schemas.microsoft.com/office/drawing/2014/main" val="20000"/>
                    </a:ext>
                  </a:extLst>
                </a:gridCol>
                <a:gridCol w="1453004">
                  <a:extLst>
                    <a:ext uri="{9D8B030D-6E8A-4147-A177-3AD203B41FA5}">
                      <a16:colId xmlns:a16="http://schemas.microsoft.com/office/drawing/2014/main" val="20001"/>
                    </a:ext>
                  </a:extLst>
                </a:gridCol>
                <a:gridCol w="1067553">
                  <a:extLst>
                    <a:ext uri="{9D8B030D-6E8A-4147-A177-3AD203B41FA5}">
                      <a16:colId xmlns:a16="http://schemas.microsoft.com/office/drawing/2014/main" val="20002"/>
                    </a:ext>
                  </a:extLst>
                </a:gridCol>
                <a:gridCol w="2011515">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tblGrid>
              <a:tr h="979418">
                <a:tc rowSpan="2">
                  <a:txBody>
                    <a:bodyPr/>
                    <a:lstStyle/>
                    <a:p>
                      <a:pPr>
                        <a:lnSpc>
                          <a:spcPct val="110000"/>
                        </a:lnSpc>
                        <a:spcAft>
                          <a:spcPts val="1000"/>
                        </a:spcAft>
                      </a:pPr>
                      <a:r>
                        <a:rPr lang="en-US" sz="2000" dirty="0">
                          <a:latin typeface="Tahoma"/>
                          <a:ea typeface="Calibri"/>
                          <a:cs typeface="Arial"/>
                        </a:rPr>
                        <a:t>No</a:t>
                      </a:r>
                      <a:r>
                        <a:rPr lang="en-US" sz="1200" dirty="0">
                          <a:latin typeface="Tahoma"/>
                          <a:ea typeface="Calibri"/>
                          <a:cs typeface="Arial"/>
                        </a:rPr>
                        <a:t>.</a:t>
                      </a:r>
                      <a:endParaRPr lang="en-US" sz="1600" dirty="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2">
                  <a:txBody>
                    <a:bodyPr/>
                    <a:lstStyle/>
                    <a:p>
                      <a:pPr algn="ctr">
                        <a:lnSpc>
                          <a:spcPct val="110000"/>
                        </a:lnSpc>
                        <a:spcBef>
                          <a:spcPts val="600"/>
                        </a:spcBef>
                        <a:spcAft>
                          <a:spcPts val="600"/>
                        </a:spcAft>
                      </a:pPr>
                      <a:r>
                        <a:rPr lang="en-US" sz="1800" b="1" dirty="0">
                          <a:latin typeface="Tahoma"/>
                          <a:ea typeface="Calibri"/>
                          <a:cs typeface="Arial"/>
                        </a:rPr>
                        <a:t>Full name of farmer</a:t>
                      </a:r>
                      <a:endParaRPr lang="en-US" sz="2400" dirty="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3">
                  <a:txBody>
                    <a:bodyPr/>
                    <a:lstStyle/>
                    <a:p>
                      <a:pPr algn="ctr">
                        <a:lnSpc>
                          <a:spcPct val="110000"/>
                        </a:lnSpc>
                        <a:spcBef>
                          <a:spcPts val="600"/>
                        </a:spcBef>
                        <a:spcAft>
                          <a:spcPts val="600"/>
                        </a:spcAft>
                      </a:pPr>
                      <a:r>
                        <a:rPr lang="en-US" sz="1800" b="1" dirty="0">
                          <a:latin typeface="Tahoma"/>
                          <a:ea typeface="Calibri"/>
                          <a:cs typeface="Arial"/>
                        </a:rPr>
                        <a:t>Area by Type of farmer (hectares)</a:t>
                      </a:r>
                      <a:endParaRPr lang="en-US" sz="2400" dirty="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a:txBody>
                    <a:bodyPr/>
                    <a:lstStyle/>
                    <a:p>
                      <a:pPr algn="ctr">
                        <a:lnSpc>
                          <a:spcPct val="110000"/>
                        </a:lnSpc>
                        <a:spcBef>
                          <a:spcPts val="600"/>
                        </a:spcBef>
                        <a:spcAft>
                          <a:spcPts val="600"/>
                        </a:spcAft>
                      </a:pPr>
                      <a:r>
                        <a:rPr lang="en-US" sz="1600" b="1" dirty="0">
                          <a:latin typeface="Tahoma"/>
                          <a:ea typeface="Calibri"/>
                          <a:cs typeface="Arial"/>
                        </a:rPr>
                        <a:t> Total Landholding area</a:t>
                      </a:r>
                      <a:endParaRPr lang="en-US" sz="2000" dirty="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388734">
                <a:tc vMerge="1">
                  <a:txBody>
                    <a:bodyPr/>
                    <a:lstStyle/>
                    <a:p>
                      <a:endParaRPr lang="en-US"/>
                    </a:p>
                  </a:txBody>
                  <a:tcPr/>
                </a:tc>
                <a:tc vMerge="1">
                  <a:txBody>
                    <a:bodyPr/>
                    <a:lstStyle/>
                    <a:p>
                      <a:endParaRPr lang="en-US"/>
                    </a:p>
                  </a:txBody>
                  <a:tcPr/>
                </a:tc>
                <a:tc>
                  <a:txBody>
                    <a:bodyPr/>
                    <a:lstStyle/>
                    <a:p>
                      <a:pPr algn="ctr">
                        <a:lnSpc>
                          <a:spcPct val="110000"/>
                        </a:lnSpc>
                        <a:spcBef>
                          <a:spcPts val="600"/>
                        </a:spcBef>
                        <a:spcAft>
                          <a:spcPts val="600"/>
                        </a:spcAft>
                      </a:pPr>
                      <a:r>
                        <a:rPr lang="en-US" sz="1800" b="1" dirty="0">
                          <a:latin typeface="Tahoma"/>
                          <a:ea typeface="Calibri"/>
                          <a:cs typeface="Arial"/>
                        </a:rPr>
                        <a:t>Owner</a:t>
                      </a:r>
                      <a:endParaRPr lang="en-US" sz="2400" dirty="0">
                        <a:latin typeface="Calibri"/>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nSpc>
                          <a:spcPct val="110000"/>
                        </a:lnSpc>
                        <a:spcBef>
                          <a:spcPts val="600"/>
                        </a:spcBef>
                        <a:spcAft>
                          <a:spcPts val="600"/>
                        </a:spcAft>
                      </a:pPr>
                      <a:r>
                        <a:rPr lang="en-US" sz="1800" b="1" dirty="0">
                          <a:latin typeface="Tahoma"/>
                          <a:ea typeface="Calibri"/>
                          <a:cs typeface="Arial"/>
                        </a:rPr>
                        <a:t>Share cropper</a:t>
                      </a:r>
                      <a:endParaRPr lang="en-US" sz="2400" dirty="0">
                        <a:latin typeface="Calibri"/>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nSpc>
                          <a:spcPct val="110000"/>
                        </a:lnSpc>
                        <a:spcBef>
                          <a:spcPts val="600"/>
                        </a:spcBef>
                        <a:spcAft>
                          <a:spcPts val="600"/>
                        </a:spcAft>
                      </a:pPr>
                      <a:r>
                        <a:rPr lang="en-US" sz="1800" b="1" dirty="0">
                          <a:latin typeface="Tahoma"/>
                          <a:ea typeface="Calibri"/>
                          <a:cs typeface="Arial"/>
                        </a:rPr>
                        <a:t>Tenant</a:t>
                      </a:r>
                      <a:endParaRPr lang="en-US" sz="2400" dirty="0">
                        <a:latin typeface="Calibri"/>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10000"/>
                        </a:lnSpc>
                        <a:spcBef>
                          <a:spcPts val="600"/>
                        </a:spcBef>
                        <a:spcAft>
                          <a:spcPts val="600"/>
                        </a:spcAft>
                      </a:pPr>
                      <a:r>
                        <a:rPr lang="en-US" sz="1800" b="1" dirty="0">
                          <a:latin typeface="Tahoma"/>
                          <a:ea typeface="Calibri"/>
                          <a:cs typeface="Arial"/>
                        </a:rPr>
                        <a:t> ha</a:t>
                      </a:r>
                      <a:endParaRPr lang="en-US" sz="2400" dirty="0">
                        <a:latin typeface="Calibri"/>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79870">
                <a:tc>
                  <a:txBody>
                    <a:bodyPr/>
                    <a:lstStyle/>
                    <a:p>
                      <a:pPr>
                        <a:lnSpc>
                          <a:spcPct val="115000"/>
                        </a:lnSpc>
                        <a:spcAft>
                          <a:spcPts val="1000"/>
                        </a:spcAft>
                      </a:pPr>
                      <a:r>
                        <a:rPr lang="en-US" sz="1200">
                          <a:latin typeface="Tahoma"/>
                          <a:ea typeface="Calibri"/>
                          <a:cs typeface="Arial"/>
                        </a:rPr>
                        <a:t>1</a:t>
                      </a:r>
                      <a:endParaRPr lang="en-US" sz="160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dirty="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dirty="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dirty="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349">
                <a:tc>
                  <a:txBody>
                    <a:bodyPr/>
                    <a:lstStyle/>
                    <a:p>
                      <a:pPr>
                        <a:lnSpc>
                          <a:spcPct val="115000"/>
                        </a:lnSpc>
                        <a:spcAft>
                          <a:spcPts val="1000"/>
                        </a:spcAft>
                      </a:pPr>
                      <a:r>
                        <a:rPr lang="en-US" sz="1200">
                          <a:latin typeface="Tahoma"/>
                          <a:ea typeface="Calibri"/>
                          <a:cs typeface="Arial"/>
                        </a:rPr>
                        <a:t>2</a:t>
                      </a:r>
                      <a:endParaRPr lang="en-US" sz="1600">
                        <a:latin typeface="Calibri"/>
                        <a:ea typeface="Calibri"/>
                        <a:cs typeface="Arial"/>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dirty="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600"/>
                        </a:spcBef>
                        <a:spcAft>
                          <a:spcPts val="600"/>
                        </a:spcAft>
                      </a:pPr>
                      <a:endParaRPr lang="en-US" sz="1200" dirty="0">
                        <a:latin typeface="Tahoma"/>
                        <a:ea typeface="Calibri"/>
                        <a:cs typeface="Arial"/>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49" name="Rectangle 1"/>
          <p:cNvSpPr>
            <a:spLocks noChangeArrowheads="1"/>
          </p:cNvSpPr>
          <p:nvPr/>
        </p:nvSpPr>
        <p:spPr bwMode="auto">
          <a:xfrm>
            <a:off x="827584" y="4509120"/>
            <a:ext cx="74888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The form is filled by:</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pitchFamily="34" charset="0"/>
                <a:ea typeface="Calibri" pitchFamily="34" charset="0"/>
                <a:cs typeface="Tahoma" pitchFamily="34" charset="0"/>
              </a:rPr>
              <a:t>Name: </a:t>
            </a: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________________________Signature: _____Date: _______</a:t>
            </a:r>
            <a:endParaRPr kumimoji="0" lang="en-U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The form is checked by:</a:t>
            </a:r>
            <a:endParaRPr kumimoji="0" lang="en-U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Name: _______________________ Signature: _____Date:________ </a:t>
            </a:r>
            <a:endParaRPr kumimoji="0" lang="en-U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Approved by: Director of Agriculture &amp; Extension</a:t>
            </a:r>
            <a:endParaRPr kumimoji="0" lang="en-U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Calibri" pitchFamily="34" charset="0"/>
                <a:cs typeface="Tahoma" pitchFamily="34" charset="0"/>
              </a:rPr>
              <a:t>Name: _______________________Signature: ______Date</a:t>
            </a:r>
            <a:r>
              <a:rPr kumimoji="0" lang="en-US" sz="1600" b="0" i="0" u="none" strike="noStrike" cap="none" normalizeH="0" baseline="0" dirty="0">
                <a:ln>
                  <a:noFill/>
                </a:ln>
                <a:solidFill>
                  <a:schemeClr val="tx1"/>
                </a:solidFill>
                <a:effectLst/>
                <a:latin typeface="Tahoma" pitchFamily="34" charset="0"/>
                <a:ea typeface="Calibri" pitchFamily="34" charset="0"/>
                <a:cs typeface="Tahoma" pitchFamily="34" charset="0"/>
              </a:rPr>
              <a:t>:________</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1" y="1340767"/>
          <a:ext cx="8712966" cy="5055552"/>
        </p:xfrm>
        <a:graphic>
          <a:graphicData uri="http://schemas.openxmlformats.org/drawingml/2006/table">
            <a:tbl>
              <a:tblPr/>
              <a:tblGrid>
                <a:gridCol w="614108">
                  <a:extLst>
                    <a:ext uri="{9D8B030D-6E8A-4147-A177-3AD203B41FA5}">
                      <a16:colId xmlns:a16="http://schemas.microsoft.com/office/drawing/2014/main" val="20000"/>
                    </a:ext>
                  </a:extLst>
                </a:gridCol>
                <a:gridCol w="1722529">
                  <a:extLst>
                    <a:ext uri="{9D8B030D-6E8A-4147-A177-3AD203B41FA5}">
                      <a16:colId xmlns:a16="http://schemas.microsoft.com/office/drawing/2014/main" val="20001"/>
                    </a:ext>
                  </a:extLst>
                </a:gridCol>
                <a:gridCol w="715858">
                  <a:extLst>
                    <a:ext uri="{9D8B030D-6E8A-4147-A177-3AD203B41FA5}">
                      <a16:colId xmlns:a16="http://schemas.microsoft.com/office/drawing/2014/main" val="20002"/>
                    </a:ext>
                  </a:extLst>
                </a:gridCol>
                <a:gridCol w="828068">
                  <a:extLst>
                    <a:ext uri="{9D8B030D-6E8A-4147-A177-3AD203B41FA5}">
                      <a16:colId xmlns:a16="http://schemas.microsoft.com/office/drawing/2014/main" val="20003"/>
                    </a:ext>
                  </a:extLst>
                </a:gridCol>
                <a:gridCol w="833126">
                  <a:extLst>
                    <a:ext uri="{9D8B030D-6E8A-4147-A177-3AD203B41FA5}">
                      <a16:colId xmlns:a16="http://schemas.microsoft.com/office/drawing/2014/main" val="20004"/>
                    </a:ext>
                  </a:extLst>
                </a:gridCol>
                <a:gridCol w="945335">
                  <a:extLst>
                    <a:ext uri="{9D8B030D-6E8A-4147-A177-3AD203B41FA5}">
                      <a16:colId xmlns:a16="http://schemas.microsoft.com/office/drawing/2014/main" val="20005"/>
                    </a:ext>
                  </a:extLst>
                </a:gridCol>
                <a:gridCol w="715858">
                  <a:extLst>
                    <a:ext uri="{9D8B030D-6E8A-4147-A177-3AD203B41FA5}">
                      <a16:colId xmlns:a16="http://schemas.microsoft.com/office/drawing/2014/main" val="20006"/>
                    </a:ext>
                  </a:extLst>
                </a:gridCol>
                <a:gridCol w="715858">
                  <a:extLst>
                    <a:ext uri="{9D8B030D-6E8A-4147-A177-3AD203B41FA5}">
                      <a16:colId xmlns:a16="http://schemas.microsoft.com/office/drawing/2014/main" val="20007"/>
                    </a:ext>
                  </a:extLst>
                </a:gridCol>
                <a:gridCol w="670388">
                  <a:extLst>
                    <a:ext uri="{9D8B030D-6E8A-4147-A177-3AD203B41FA5}">
                      <a16:colId xmlns:a16="http://schemas.microsoft.com/office/drawing/2014/main" val="20008"/>
                    </a:ext>
                  </a:extLst>
                </a:gridCol>
                <a:gridCol w="951838">
                  <a:extLst>
                    <a:ext uri="{9D8B030D-6E8A-4147-A177-3AD203B41FA5}">
                      <a16:colId xmlns:a16="http://schemas.microsoft.com/office/drawing/2014/main" val="20009"/>
                    </a:ext>
                  </a:extLst>
                </a:gridCol>
              </a:tblGrid>
              <a:tr h="718087">
                <a:tc gridSpan="10">
                  <a:txBody>
                    <a:bodyPr/>
                    <a:lstStyle/>
                    <a:p>
                      <a:pPr algn="ctr">
                        <a:lnSpc>
                          <a:spcPct val="115000"/>
                        </a:lnSpc>
                        <a:spcAft>
                          <a:spcPts val="0"/>
                        </a:spcAft>
                      </a:pPr>
                      <a:r>
                        <a:rPr lang="en-US" sz="1800" b="1" dirty="0">
                          <a:latin typeface="Arial"/>
                          <a:ea typeface="Times New Roman"/>
                          <a:cs typeface="Arial"/>
                        </a:rPr>
                        <a:t>Number of Farmers and Land holding area of water users in Wade </a:t>
                      </a:r>
                      <a:r>
                        <a:rPr lang="en-US" sz="1800" b="1" dirty="0" err="1">
                          <a:latin typeface="Arial"/>
                          <a:ea typeface="Times New Roman"/>
                          <a:cs typeface="Arial"/>
                        </a:rPr>
                        <a:t>Mawr</a:t>
                      </a:r>
                      <a:endParaRPr lang="en-US" sz="1400" dirty="0">
                        <a:latin typeface="Calibri"/>
                        <a:ea typeface="Calibri"/>
                        <a:cs typeface="Arial"/>
                      </a:endParaRPr>
                    </a:p>
                  </a:txBody>
                  <a:tcPr marL="33947" marR="339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0051">
                <a:tc rowSpan="2">
                  <a:txBody>
                    <a:bodyPr/>
                    <a:lstStyle/>
                    <a:p>
                      <a:pPr algn="ctr">
                        <a:lnSpc>
                          <a:spcPct val="115000"/>
                        </a:lnSpc>
                        <a:spcAft>
                          <a:spcPts val="0"/>
                        </a:spcAft>
                      </a:pPr>
                      <a:r>
                        <a:rPr lang="en-US" sz="1050" b="1">
                          <a:latin typeface="Arial"/>
                          <a:ea typeface="Times New Roman"/>
                          <a:cs typeface="Arial"/>
                        </a:rPr>
                        <a:t> S.N.</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US" sz="1050" b="1">
                          <a:latin typeface="Arial"/>
                          <a:ea typeface="Times New Roman"/>
                          <a:cs typeface="Arial"/>
                        </a:rPr>
                        <a:t>Name of </a:t>
                      </a:r>
                      <a:br>
                        <a:rPr lang="en-US" sz="1050" b="1">
                          <a:latin typeface="Arial"/>
                          <a:ea typeface="Times New Roman"/>
                          <a:cs typeface="Arial"/>
                        </a:rPr>
                      </a:br>
                      <a:r>
                        <a:rPr lang="en-US" sz="1050" b="1">
                          <a:latin typeface="Arial"/>
                          <a:ea typeface="Times New Roman"/>
                          <a:cs typeface="Arial"/>
                        </a:rPr>
                        <a:t>secondary Canals</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Aft>
                          <a:spcPts val="0"/>
                        </a:spcAft>
                      </a:pPr>
                      <a:br>
                        <a:rPr lang="en-US" sz="1050" b="1" dirty="0">
                          <a:latin typeface="Arial"/>
                          <a:ea typeface="Times New Roman"/>
                          <a:cs typeface="Arial"/>
                        </a:rPr>
                      </a:br>
                      <a:r>
                        <a:rPr lang="en-US" sz="1050" b="1" dirty="0">
                          <a:latin typeface="Arial"/>
                          <a:ea typeface="Times New Roman"/>
                          <a:cs typeface="Arial"/>
                        </a:rPr>
                        <a:t>OWNER </a:t>
                      </a:r>
                      <a:endParaRPr lang="en-US" sz="105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en-US" sz="1050" b="1" dirty="0">
                          <a:latin typeface="Arial"/>
                          <a:ea typeface="Times New Roman"/>
                          <a:cs typeface="Arial"/>
                        </a:rPr>
                        <a:t>SHARECROPPERS</a:t>
                      </a:r>
                      <a:endParaRPr lang="en-US" sz="105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en-US" sz="1050" b="1">
                          <a:latin typeface="Arial"/>
                          <a:ea typeface="Times New Roman"/>
                          <a:cs typeface="Arial"/>
                        </a:rPr>
                        <a:t>TENANTS</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en-US" sz="1100" b="1">
                          <a:latin typeface="Arial"/>
                          <a:ea typeface="Times New Roman"/>
                          <a:cs typeface="Arial"/>
                        </a:rPr>
                        <a:t>TOTAL</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1"/>
                  </a:ext>
                </a:extLst>
              </a:tr>
              <a:tr h="471331">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050" b="1">
                          <a:latin typeface="Arial"/>
                          <a:ea typeface="Times New Roman"/>
                          <a:cs typeface="Arial"/>
                        </a:rPr>
                        <a:t>No</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Times New Roman"/>
                          <a:cs typeface="Arial"/>
                        </a:rPr>
                        <a:t>area/ha</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50" b="1">
                          <a:latin typeface="Arial"/>
                          <a:ea typeface="Times New Roman"/>
                          <a:cs typeface="Arial"/>
                        </a:rPr>
                        <a:t>No </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Times New Roman"/>
                          <a:cs typeface="Arial"/>
                        </a:rPr>
                        <a:t>area/ha</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50" b="1">
                          <a:latin typeface="Arial"/>
                          <a:ea typeface="Times New Roman"/>
                          <a:cs typeface="Arial"/>
                        </a:rPr>
                        <a:t>No</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Times New Roman"/>
                          <a:cs typeface="Arial"/>
                        </a:rPr>
                        <a:t>area/ha</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50" b="1">
                          <a:latin typeface="Arial"/>
                          <a:ea typeface="Times New Roman"/>
                          <a:cs typeface="Arial"/>
                        </a:rPr>
                        <a:t>No </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Times New Roman"/>
                          <a:cs typeface="Arial"/>
                        </a:rPr>
                        <a:t>area/ha</a:t>
                      </a:r>
                      <a:endParaRPr lang="en-US" sz="105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272972">
                <a:tc>
                  <a:txBody>
                    <a:bodyPr/>
                    <a:lstStyle/>
                    <a:p>
                      <a:pPr algn="ctr">
                        <a:lnSpc>
                          <a:spcPct val="115000"/>
                        </a:lnSpc>
                        <a:spcAft>
                          <a:spcPts val="0"/>
                        </a:spcAft>
                      </a:pPr>
                      <a:r>
                        <a:rPr lang="en-US" sz="1050" b="1">
                          <a:latin typeface="Arial"/>
                          <a:ea typeface="Times New Roman"/>
                          <a:cs typeface="Arial"/>
                        </a:rPr>
                        <a:t>1</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Al-</a:t>
                      </a:r>
                      <a:r>
                        <a:rPr lang="en-US" sz="1600" b="1" dirty="0" err="1">
                          <a:latin typeface="Arial"/>
                          <a:ea typeface="Times New Roman"/>
                          <a:cs typeface="Arial"/>
                        </a:rPr>
                        <a:t>Daraaniah</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547</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1935</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1</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8.7</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549</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1945.9</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2972">
                <a:tc>
                  <a:txBody>
                    <a:bodyPr/>
                    <a:lstStyle/>
                    <a:p>
                      <a:pPr algn="ctr">
                        <a:lnSpc>
                          <a:spcPct val="115000"/>
                        </a:lnSpc>
                        <a:spcAft>
                          <a:spcPts val="0"/>
                        </a:spcAft>
                      </a:pPr>
                      <a:r>
                        <a:rPr lang="en-US" sz="1050" b="1">
                          <a:latin typeface="Arial"/>
                          <a:ea typeface="Times New Roman"/>
                          <a:cs typeface="Arial"/>
                        </a:rPr>
                        <a:t>2</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Al-Madbaeyah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51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224</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0</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1.3</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52</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225.3</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2972">
                <a:tc>
                  <a:txBody>
                    <a:bodyPr/>
                    <a:lstStyle/>
                    <a:p>
                      <a:pPr algn="ctr">
                        <a:lnSpc>
                          <a:spcPct val="115000"/>
                        </a:lnSpc>
                        <a:spcAft>
                          <a:spcPts val="0"/>
                        </a:spcAft>
                      </a:pPr>
                      <a:r>
                        <a:rPr lang="en-US" sz="1050" b="1">
                          <a:latin typeface="Arial"/>
                          <a:ea typeface="Times New Roman"/>
                          <a:cs typeface="Arial"/>
                        </a:rPr>
                        <a:t>3</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Al-Maawasiah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220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510.9</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37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47</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7</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12</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264</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569.9</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2972">
                <a:tc>
                  <a:txBody>
                    <a:bodyPr/>
                    <a:lstStyle/>
                    <a:p>
                      <a:pPr algn="ctr">
                        <a:lnSpc>
                          <a:spcPct val="115000"/>
                        </a:lnSpc>
                        <a:spcAft>
                          <a:spcPts val="0"/>
                        </a:spcAft>
                      </a:pPr>
                      <a:r>
                        <a:rPr lang="en-US" sz="1050" b="1">
                          <a:latin typeface="Arial"/>
                          <a:ea typeface="Times New Roman"/>
                          <a:cs typeface="Arial"/>
                        </a:rPr>
                        <a:t>4</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Annasery</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10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56.1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57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122.6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67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178.7</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2972">
                <a:tc>
                  <a:txBody>
                    <a:bodyPr/>
                    <a:lstStyle/>
                    <a:p>
                      <a:pPr algn="ctr">
                        <a:lnSpc>
                          <a:spcPct val="115000"/>
                        </a:lnSpc>
                        <a:spcAft>
                          <a:spcPts val="0"/>
                        </a:spcAft>
                      </a:pPr>
                      <a:r>
                        <a:rPr lang="en-US" sz="1050" b="1">
                          <a:latin typeface="Arial"/>
                          <a:ea typeface="Times New Roman"/>
                          <a:cs typeface="Arial"/>
                        </a:rPr>
                        <a:t>5</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Al-Hezmeiah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76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291.3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46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162.2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122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453.5</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2972">
                <a:tc>
                  <a:txBody>
                    <a:bodyPr/>
                    <a:lstStyle/>
                    <a:p>
                      <a:pPr algn="ctr">
                        <a:lnSpc>
                          <a:spcPct val="115000"/>
                        </a:lnSpc>
                        <a:spcAft>
                          <a:spcPts val="0"/>
                        </a:spcAft>
                      </a:pPr>
                      <a:r>
                        <a:rPr lang="en-US" sz="1050" b="1">
                          <a:latin typeface="Arial"/>
                          <a:ea typeface="Times New Roman"/>
                          <a:cs typeface="Arial"/>
                        </a:rPr>
                        <a:t>6</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Fath AlBary</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4</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23.5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36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141.7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40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165.2</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2972">
                <a:tc>
                  <a:txBody>
                    <a:bodyPr/>
                    <a:lstStyle/>
                    <a:p>
                      <a:pPr algn="ctr">
                        <a:lnSpc>
                          <a:spcPct val="115000"/>
                        </a:lnSpc>
                        <a:spcAft>
                          <a:spcPts val="0"/>
                        </a:spcAft>
                      </a:pPr>
                      <a:r>
                        <a:rPr lang="en-US" sz="1050" b="1">
                          <a:latin typeface="Arial"/>
                          <a:ea typeface="Times New Roman"/>
                          <a:cs typeface="Arial"/>
                        </a:rPr>
                        <a:t>7</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Barrwdah </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154.8</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27</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145.2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8</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18.3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62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318.3</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2972">
                <a:tc>
                  <a:txBody>
                    <a:bodyPr/>
                    <a:lstStyle/>
                    <a:p>
                      <a:pPr algn="ctr">
                        <a:lnSpc>
                          <a:spcPct val="115000"/>
                        </a:lnSpc>
                        <a:spcAft>
                          <a:spcPts val="0"/>
                        </a:spcAft>
                      </a:pPr>
                      <a:r>
                        <a:rPr lang="en-US" sz="1050" b="1">
                          <a:latin typeface="Arial"/>
                          <a:ea typeface="Times New Roman"/>
                          <a:cs typeface="Arial"/>
                        </a:rPr>
                        <a:t>8</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Ghulifekah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105.2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36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110.5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25.3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64</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241</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2972">
                <a:tc>
                  <a:txBody>
                    <a:bodyPr/>
                    <a:lstStyle/>
                    <a:p>
                      <a:pPr algn="ctr">
                        <a:lnSpc>
                          <a:spcPct val="115000"/>
                        </a:lnSpc>
                        <a:spcAft>
                          <a:spcPts val="0"/>
                        </a:spcAft>
                      </a:pPr>
                      <a:r>
                        <a:rPr lang="en-US" sz="1050" b="1">
                          <a:latin typeface="Arial"/>
                          <a:ea typeface="Times New Roman"/>
                          <a:cs typeface="Arial"/>
                        </a:rPr>
                        <a:t>9</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Attaheryah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55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396.5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40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116.2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43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100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555.7</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2972">
                <a:tc>
                  <a:txBody>
                    <a:bodyPr/>
                    <a:lstStyle/>
                    <a:p>
                      <a:pPr algn="ctr">
                        <a:lnSpc>
                          <a:spcPct val="115000"/>
                        </a:lnSpc>
                        <a:spcAft>
                          <a:spcPts val="0"/>
                        </a:spcAft>
                      </a:pPr>
                      <a:r>
                        <a:rPr lang="en-US" sz="1050" b="1">
                          <a:latin typeface="Arial"/>
                          <a:ea typeface="Times New Roman"/>
                          <a:cs typeface="Arial"/>
                        </a:rPr>
                        <a:t>10</a:t>
                      </a:r>
                      <a:endParaRPr lang="en-US" sz="105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Al-Bukeiriah</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60</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179.3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61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153.5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7.8</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a:latin typeface="Arial"/>
                          <a:ea typeface="Times New Roman"/>
                          <a:cs typeface="Arial"/>
                        </a:rPr>
                        <a:t>124</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b="1" dirty="0">
                          <a:latin typeface="Arial"/>
                          <a:ea typeface="Times New Roman"/>
                          <a:cs typeface="Arial"/>
                        </a:rPr>
                        <a:t>340.6</a:t>
                      </a:r>
                      <a:endParaRPr lang="en-US" sz="1600" dirty="0">
                        <a:latin typeface="Calibri"/>
                        <a:ea typeface="Calibri"/>
                        <a:cs typeface="Arial"/>
                      </a:endParaRPr>
                    </a:p>
                  </a:txBody>
                  <a:tcPr marL="33947" marR="33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551923">
                <a:tc gridSpan="2">
                  <a:txBody>
                    <a:bodyPr/>
                    <a:lstStyle/>
                    <a:p>
                      <a:pPr algn="ctr">
                        <a:lnSpc>
                          <a:spcPct val="115000"/>
                        </a:lnSpc>
                        <a:spcAft>
                          <a:spcPts val="0"/>
                        </a:spcAft>
                      </a:pPr>
                      <a:r>
                        <a:rPr lang="en-US" sz="1600" b="1" dirty="0">
                          <a:latin typeface="Arial"/>
                          <a:ea typeface="Times New Roman"/>
                          <a:cs typeface="Arial"/>
                        </a:rPr>
                        <a:t>Total</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15000"/>
                        </a:lnSpc>
                        <a:spcAft>
                          <a:spcPts val="0"/>
                        </a:spcAft>
                      </a:pPr>
                      <a:r>
                        <a:rPr lang="en-US" sz="1600" b="1">
                          <a:latin typeface="Arial"/>
                          <a:ea typeface="Times New Roman"/>
                          <a:cs typeface="Arial"/>
                        </a:rPr>
                        <a:t>3143</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13873.5</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600" b="1">
                          <a:latin typeface="Arial"/>
                          <a:ea typeface="Times New Roman"/>
                          <a:cs typeface="Arial"/>
                        </a:rPr>
                        <a:t>1732</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5921.9</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600" b="1">
                          <a:latin typeface="Arial"/>
                          <a:ea typeface="Times New Roman"/>
                          <a:cs typeface="Arial"/>
                        </a:rPr>
                        <a:t>256</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a:ea typeface="Times New Roman"/>
                          <a:cs typeface="Arial"/>
                        </a:rPr>
                        <a:t>873.8</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600" b="1">
                          <a:latin typeface="Arial"/>
                          <a:ea typeface="Times New Roman"/>
                          <a:cs typeface="Arial"/>
                        </a:rPr>
                        <a:t>5131</a:t>
                      </a:r>
                      <a:endParaRPr lang="en-US" sz="160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a:ea typeface="Times New Roman"/>
                          <a:cs typeface="Arial"/>
                        </a:rPr>
                        <a:t>20656.5</a:t>
                      </a:r>
                      <a:endParaRPr lang="en-US" sz="1600" dirty="0">
                        <a:latin typeface="Calibri"/>
                        <a:ea typeface="Calibri"/>
                        <a:cs typeface="Arial"/>
                      </a:endParaRPr>
                    </a:p>
                  </a:txBody>
                  <a:tcPr marL="33947" marR="33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bl>
          </a:graphicData>
        </a:graphic>
      </p:graphicFrame>
      <p:sp>
        <p:nvSpPr>
          <p:cNvPr id="48129" name="Rectangle 1"/>
          <p:cNvSpPr>
            <a:spLocks noChangeArrowheads="1"/>
          </p:cNvSpPr>
          <p:nvPr/>
        </p:nvSpPr>
        <p:spPr bwMode="auto">
          <a:xfrm>
            <a:off x="0" y="433791"/>
            <a:ext cx="89644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70C0"/>
                </a:solidFill>
                <a:effectLst/>
                <a:latin typeface="Arial" pitchFamily="34" charset="0"/>
                <a:ea typeface="Calibri" pitchFamily="34" charset="0"/>
                <a:cs typeface="Arial" pitchFamily="34" charset="0"/>
              </a:rPr>
              <a:t>Sample of Data Base Survey in Wadi </a:t>
            </a:r>
            <a:r>
              <a:rPr kumimoji="0" lang="en-US" sz="2400" b="1" i="0" u="none" strike="noStrike" cap="none" normalizeH="0" baseline="0" dirty="0" err="1">
                <a:ln>
                  <a:noFill/>
                </a:ln>
                <a:solidFill>
                  <a:srgbClr val="0070C0"/>
                </a:solidFill>
                <a:effectLst/>
                <a:latin typeface="Arial" pitchFamily="34" charset="0"/>
                <a:ea typeface="Calibri" pitchFamily="34" charset="0"/>
                <a:cs typeface="Arial" pitchFamily="34" charset="0"/>
              </a:rPr>
              <a:t>Mawr</a:t>
            </a:r>
            <a:r>
              <a:rPr kumimoji="0" lang="en-US" sz="2400" b="1" i="0" u="none" strike="noStrike" cap="none" normalizeH="0" baseline="0" dirty="0">
                <a:ln>
                  <a:noFill/>
                </a:ln>
                <a:solidFill>
                  <a:srgbClr val="0070C0"/>
                </a:solidFill>
                <a:effectLst/>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70C0"/>
                </a:solidFill>
                <a:effectLst/>
                <a:latin typeface="Arial" pitchFamily="34" charset="0"/>
                <a:ea typeface="Calibri" pitchFamily="34" charset="0"/>
                <a:cs typeface="Arial" pitchFamily="34" charset="0"/>
              </a:rPr>
              <a:t>(Tihama Region of Yemen</a:t>
            </a:r>
            <a:r>
              <a:rPr kumimoji="0" lang="en-US"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3568" y="260648"/>
            <a:ext cx="8229600" cy="652934"/>
          </a:xfrm>
        </p:spPr>
        <p:txBody>
          <a:bodyPr>
            <a:noAutofit/>
          </a:bodyPr>
          <a:lstStyle/>
          <a:p>
            <a:pPr algn="ctr"/>
            <a:r>
              <a:rPr lang="en-US" sz="2400" dirty="0"/>
              <a:t>pictures about Training of Extension Staff </a:t>
            </a:r>
            <a:br>
              <a:rPr lang="en-US" sz="2400" dirty="0"/>
            </a:br>
            <a:r>
              <a:rPr lang="en-US" sz="2400" dirty="0"/>
              <a:t>in Walk Trough Survey Subject</a:t>
            </a:r>
          </a:p>
        </p:txBody>
      </p:sp>
      <p:pic>
        <p:nvPicPr>
          <p:cNvPr id="5" name="Content Placeholder 4" descr="المشرف العام للمسح يدرب المرشدين الزراعيين"/>
          <p:cNvPicPr>
            <a:picLocks noGrp="1"/>
          </p:cNvPicPr>
          <p:nvPr>
            <p:ph idx="1"/>
          </p:nvPr>
        </p:nvPicPr>
        <p:blipFill>
          <a:blip r:embed="rId3" cstate="print"/>
          <a:srcRect/>
          <a:stretch>
            <a:fillRect/>
          </a:stretch>
        </p:blipFill>
        <p:spPr bwMode="auto">
          <a:xfrm>
            <a:off x="395536" y="1124744"/>
            <a:ext cx="8424936" cy="5472608"/>
          </a:xfrm>
          <a:prstGeom prst="rect">
            <a:avLst/>
          </a:prstGeom>
          <a:noFill/>
          <a:ln w="12700">
            <a:solidFill>
              <a:srgbClr val="80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جانب من المتدربين في قاعة التدريب"/>
          <p:cNvPicPr>
            <a:picLocks noGrp="1"/>
          </p:cNvPicPr>
          <p:nvPr>
            <p:ph idx="1"/>
          </p:nvPr>
        </p:nvPicPr>
        <p:blipFill>
          <a:blip r:embed="rId3" cstate="print"/>
          <a:srcRect/>
          <a:stretch>
            <a:fillRect/>
          </a:stretch>
        </p:blipFill>
        <p:spPr bwMode="auto">
          <a:xfrm>
            <a:off x="395536" y="404664"/>
            <a:ext cx="8280920" cy="6048672"/>
          </a:xfrm>
          <a:prstGeom prst="rect">
            <a:avLst/>
          </a:prstGeom>
          <a:noFill/>
          <a:ln w="12700">
            <a:solidFill>
              <a:srgbClr val="8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229600" cy="3298371"/>
          </a:xfrm>
        </p:spPr>
        <p:txBody>
          <a:bodyPr/>
          <a:lstStyle/>
          <a:p>
            <a:pPr algn="just"/>
            <a:r>
              <a:rPr lang="en-US" dirty="0">
                <a:solidFill>
                  <a:srgbClr val="002060"/>
                </a:solidFill>
              </a:rPr>
              <a:t>The Tihama Region is one of the most important agricultural areas in Yemen where spate irrigation is predominantly practiced as a major source of livelihood for the rural poor. Spate irrigation mainly relies on floods that are unpredictable in occurrence and often destructive in nature</a:t>
            </a:r>
          </a:p>
        </p:txBody>
      </p:sp>
      <p:sp>
        <p:nvSpPr>
          <p:cNvPr id="3" name="Title 2"/>
          <p:cNvSpPr>
            <a:spLocks noGrp="1"/>
          </p:cNvSpPr>
          <p:nvPr>
            <p:ph type="title"/>
          </p:nvPr>
        </p:nvSpPr>
        <p:spPr>
          <a:xfrm>
            <a:off x="1115616" y="404664"/>
            <a:ext cx="6563072" cy="1143000"/>
          </a:xfrm>
        </p:spPr>
        <p:txBody>
          <a:bodyPr/>
          <a:lstStyle/>
          <a:p>
            <a:pPr algn="ctr"/>
            <a:r>
              <a:rPr lang="en-US" dirty="0">
                <a:solidFill>
                  <a:srgbClr val="078513"/>
                </a:solidFill>
              </a:rPr>
              <a:t>Tihama Region of Yemen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دريب المرشدين قبل بدء المسح الزراعي"/>
          <p:cNvPicPr>
            <a:picLocks noGrp="1"/>
          </p:cNvPicPr>
          <p:nvPr>
            <p:ph idx="1"/>
          </p:nvPr>
        </p:nvPicPr>
        <p:blipFill>
          <a:blip r:embed="rId3" cstate="print"/>
          <a:srcRect/>
          <a:stretch>
            <a:fillRect/>
          </a:stretch>
        </p:blipFill>
        <p:spPr bwMode="auto">
          <a:xfrm>
            <a:off x="323528" y="260648"/>
            <a:ext cx="8496944" cy="6336704"/>
          </a:xfrm>
          <a:prstGeom prst="rect">
            <a:avLst/>
          </a:prstGeom>
          <a:noFill/>
          <a:ln w="12700">
            <a:solidFill>
              <a:srgbClr val="8000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دريب المرشدين قبل بدء المسح الزراعي"/>
          <p:cNvPicPr>
            <a:picLocks noGrp="1"/>
          </p:cNvPicPr>
          <p:nvPr>
            <p:ph idx="1"/>
          </p:nvPr>
        </p:nvPicPr>
        <p:blipFill>
          <a:blip r:embed="rId3" cstate="print"/>
          <a:srcRect/>
          <a:stretch>
            <a:fillRect/>
          </a:stretch>
        </p:blipFill>
        <p:spPr bwMode="auto">
          <a:xfrm>
            <a:off x="323528" y="332656"/>
            <a:ext cx="8424936" cy="6309320"/>
          </a:xfrm>
          <a:prstGeom prst="rect">
            <a:avLst/>
          </a:prstGeom>
          <a:noFill/>
          <a:ln w="12700">
            <a:solidFill>
              <a:srgbClr val="80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5184576"/>
          </a:xfrm>
        </p:spPr>
        <p:txBody>
          <a:bodyPr>
            <a:noAutofit/>
          </a:bodyPr>
          <a:lstStyle/>
          <a:p>
            <a:pPr>
              <a:buNone/>
            </a:pPr>
            <a:r>
              <a:rPr lang="en-US" sz="2800" b="1" u="sng" dirty="0">
                <a:solidFill>
                  <a:srgbClr val="00B050"/>
                </a:solidFill>
              </a:rPr>
              <a:t>The objectives</a:t>
            </a:r>
            <a:endParaRPr lang="en-US" sz="2800" dirty="0">
              <a:solidFill>
                <a:srgbClr val="00B050"/>
              </a:solidFill>
            </a:endParaRPr>
          </a:p>
          <a:p>
            <a:r>
              <a:rPr lang="en-US" sz="2800" dirty="0">
                <a:solidFill>
                  <a:srgbClr val="00B050"/>
                </a:solidFill>
              </a:rPr>
              <a:t>responsible for the different activities till the formation of the WUAs.</a:t>
            </a:r>
          </a:p>
          <a:p>
            <a:r>
              <a:rPr lang="en-US" sz="2800" dirty="0">
                <a:solidFill>
                  <a:srgbClr val="00B050"/>
                </a:solidFill>
              </a:rPr>
              <a:t>Especially those Leaders considered as the preparatory committee for formation of the WUAs.</a:t>
            </a:r>
          </a:p>
          <a:p>
            <a:pPr lvl="1">
              <a:buFont typeface="Wingdings" pitchFamily="2" charset="2"/>
              <a:buChar char="q"/>
            </a:pPr>
            <a:r>
              <a:rPr lang="en-US" sz="2400" dirty="0">
                <a:solidFill>
                  <a:srgbClr val="00B050"/>
                </a:solidFill>
              </a:rPr>
              <a:t>Organize separate meetings </a:t>
            </a:r>
          </a:p>
          <a:p>
            <a:pPr lvl="1">
              <a:buFont typeface="Wingdings" pitchFamily="2" charset="2"/>
              <a:buChar char="q"/>
            </a:pPr>
            <a:r>
              <a:rPr lang="en-US" sz="2400" dirty="0">
                <a:solidFill>
                  <a:srgbClr val="00B050"/>
                </a:solidFill>
              </a:rPr>
              <a:t>Explain the role of the 'lead' farmers they are mainly going to be responsible for the different activities till the formation of the WUAs</a:t>
            </a:r>
          </a:p>
          <a:p>
            <a:pPr lvl="1">
              <a:buFont typeface="Wingdings" pitchFamily="2" charset="2"/>
              <a:buChar char="q"/>
            </a:pPr>
            <a:r>
              <a:rPr lang="en-US" sz="2400" dirty="0">
                <a:solidFill>
                  <a:srgbClr val="00B050"/>
                </a:solidFill>
              </a:rPr>
              <a:t>Explain the main criteria for selection of 'lead' farmers</a:t>
            </a:r>
          </a:p>
          <a:p>
            <a:pPr lvl="1">
              <a:buFont typeface="Wingdings" pitchFamily="2" charset="2"/>
              <a:buChar char="q"/>
            </a:pPr>
            <a:endParaRPr lang="en-US" sz="2400" dirty="0">
              <a:solidFill>
                <a:srgbClr val="00B050"/>
              </a:solidFill>
            </a:endParaRPr>
          </a:p>
          <a:p>
            <a:endParaRPr lang="en-US" sz="2800" dirty="0">
              <a:solidFill>
                <a:srgbClr val="00B050"/>
              </a:solidFill>
            </a:endParaRPr>
          </a:p>
        </p:txBody>
      </p:sp>
      <p:sp>
        <p:nvSpPr>
          <p:cNvPr id="3" name="Title 2"/>
          <p:cNvSpPr>
            <a:spLocks noGrp="1"/>
          </p:cNvSpPr>
          <p:nvPr>
            <p:ph type="title"/>
          </p:nvPr>
        </p:nvSpPr>
        <p:spPr>
          <a:xfrm>
            <a:off x="457200" y="188640"/>
            <a:ext cx="8229600" cy="720080"/>
          </a:xfrm>
        </p:spPr>
        <p:txBody>
          <a:bodyPr>
            <a:normAutofit fontScale="90000"/>
          </a:bodyPr>
          <a:lstStyle/>
          <a:p>
            <a:pPr lvl="0"/>
            <a:br>
              <a:rPr lang="en-US" dirty="0"/>
            </a:br>
            <a:endParaRPr lang="en-US" dirty="0"/>
          </a:p>
        </p:txBody>
      </p:sp>
      <p:sp>
        <p:nvSpPr>
          <p:cNvPr id="4" name="Title 2"/>
          <p:cNvSpPr txBox="1">
            <a:spLocks/>
          </p:cNvSpPr>
          <p:nvPr/>
        </p:nvSpPr>
        <p:spPr>
          <a:xfrm>
            <a:off x="539552" y="260648"/>
            <a:ext cx="8229600" cy="580926"/>
          </a:xfrm>
          <a:prstGeom prst="rect">
            <a:avLst/>
          </a:prstGeom>
        </p:spPr>
        <p:txBody>
          <a:bodyPr vert="horz" rtlCol="0" anchor="ctr">
            <a:noAutofit/>
            <a:scene3d>
              <a:camera prst="orthographicFront"/>
              <a:lightRig rig="soft" dir="t"/>
            </a:scene3d>
            <a:sp3d prstMaterial="softEdge">
              <a:bevelT w="25400" h="25400"/>
            </a:sp3d>
          </a:bodyPr>
          <a:lstStyle/>
          <a:p>
            <a:pPr marL="571500" lvl="0" indent="-571500">
              <a:buFont typeface="+mj-lt"/>
              <a:buAutoNum type="romanLcPeriod" startAt="3"/>
            </a:pPr>
            <a:r>
              <a:rPr lang="en-US" sz="3600" b="1" dirty="0">
                <a:solidFill>
                  <a:srgbClr val="0070C0"/>
                </a:solidFill>
              </a:rPr>
              <a:t> Selection of  Lead  Farmers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29600" cy="1011567"/>
          </a:xfrm>
        </p:spPr>
        <p:txBody>
          <a:bodyPr>
            <a:normAutofit/>
          </a:bodyPr>
          <a:lstStyle/>
          <a:p>
            <a:r>
              <a:rPr lang="en-US" sz="2000" dirty="0">
                <a:latin typeface="Tahoma" pitchFamily="34" charset="0"/>
                <a:ea typeface="Calibri" pitchFamily="34" charset="0"/>
                <a:cs typeface="Tahoma" pitchFamily="34" charset="0"/>
              </a:rPr>
              <a:t>Name of Wadi: ____Name of S. Canal: _________</a:t>
            </a:r>
            <a:br>
              <a:rPr lang="en-US" sz="2000" dirty="0">
                <a:latin typeface="Tahoma" pitchFamily="34" charset="0"/>
                <a:ea typeface="Calibri" pitchFamily="34" charset="0"/>
                <a:cs typeface="Tahoma" pitchFamily="34" charset="0"/>
              </a:rPr>
            </a:br>
            <a:r>
              <a:rPr lang="en-US" sz="2000" dirty="0">
                <a:latin typeface="Tahoma" pitchFamily="34" charset="0"/>
                <a:ea typeface="Calibri" pitchFamily="34" charset="0"/>
                <a:cs typeface="Tahoma" pitchFamily="34" charset="0"/>
              </a:rPr>
              <a:t>Name of tertiary canal:  ____Name of Selected Farmer_____</a:t>
            </a:r>
          </a:p>
          <a:p>
            <a:endParaRPr lang="en-US" sz="2000" dirty="0"/>
          </a:p>
        </p:txBody>
      </p:sp>
      <p:sp>
        <p:nvSpPr>
          <p:cNvPr id="3" name="Title 2"/>
          <p:cNvSpPr>
            <a:spLocks noGrp="1"/>
          </p:cNvSpPr>
          <p:nvPr>
            <p:ph type="title"/>
          </p:nvPr>
        </p:nvSpPr>
        <p:spPr>
          <a:xfrm>
            <a:off x="457200" y="274638"/>
            <a:ext cx="8229600" cy="706090"/>
          </a:xfrm>
        </p:spPr>
        <p:txBody>
          <a:bodyPr>
            <a:normAutofit/>
          </a:bodyPr>
          <a:lstStyle/>
          <a:p>
            <a:r>
              <a:rPr lang="en-US" sz="2800" dirty="0"/>
              <a:t>Criteria &amp; Ranking the selected lead farmers </a:t>
            </a:r>
          </a:p>
        </p:txBody>
      </p:sp>
      <p:graphicFrame>
        <p:nvGraphicFramePr>
          <p:cNvPr id="6" name="Table 5"/>
          <p:cNvGraphicFramePr>
            <a:graphicFrameLocks noGrp="1"/>
          </p:cNvGraphicFramePr>
          <p:nvPr/>
        </p:nvGraphicFramePr>
        <p:xfrm>
          <a:off x="467544" y="1772816"/>
          <a:ext cx="8172400" cy="4886697"/>
        </p:xfrm>
        <a:graphic>
          <a:graphicData uri="http://schemas.openxmlformats.org/drawingml/2006/table">
            <a:tbl>
              <a:tblPr/>
              <a:tblGrid>
                <a:gridCol w="4509199">
                  <a:extLst>
                    <a:ext uri="{9D8B030D-6E8A-4147-A177-3AD203B41FA5}">
                      <a16:colId xmlns:a16="http://schemas.microsoft.com/office/drawing/2014/main" val="20000"/>
                    </a:ext>
                  </a:extLst>
                </a:gridCol>
                <a:gridCol w="1093199">
                  <a:extLst>
                    <a:ext uri="{9D8B030D-6E8A-4147-A177-3AD203B41FA5}">
                      <a16:colId xmlns:a16="http://schemas.microsoft.com/office/drawing/2014/main" val="20001"/>
                    </a:ext>
                  </a:extLst>
                </a:gridCol>
                <a:gridCol w="405482">
                  <a:extLst>
                    <a:ext uri="{9D8B030D-6E8A-4147-A177-3AD203B41FA5}">
                      <a16:colId xmlns:a16="http://schemas.microsoft.com/office/drawing/2014/main" val="20002"/>
                    </a:ext>
                  </a:extLst>
                </a:gridCol>
                <a:gridCol w="373193">
                  <a:extLst>
                    <a:ext uri="{9D8B030D-6E8A-4147-A177-3AD203B41FA5}">
                      <a16:colId xmlns:a16="http://schemas.microsoft.com/office/drawing/2014/main" val="20003"/>
                    </a:ext>
                  </a:extLst>
                </a:gridCol>
                <a:gridCol w="447832">
                  <a:extLst>
                    <a:ext uri="{9D8B030D-6E8A-4147-A177-3AD203B41FA5}">
                      <a16:colId xmlns:a16="http://schemas.microsoft.com/office/drawing/2014/main" val="20004"/>
                    </a:ext>
                  </a:extLst>
                </a:gridCol>
                <a:gridCol w="1343495">
                  <a:extLst>
                    <a:ext uri="{9D8B030D-6E8A-4147-A177-3AD203B41FA5}">
                      <a16:colId xmlns:a16="http://schemas.microsoft.com/office/drawing/2014/main" val="20005"/>
                    </a:ext>
                  </a:extLst>
                </a:gridCol>
              </a:tblGrid>
              <a:tr h="269477">
                <a:tc rowSpan="2">
                  <a:txBody>
                    <a:bodyPr/>
                    <a:lstStyle/>
                    <a:p>
                      <a:pPr>
                        <a:lnSpc>
                          <a:spcPct val="115000"/>
                        </a:lnSpc>
                        <a:spcAft>
                          <a:spcPts val="0"/>
                        </a:spcAft>
                      </a:pPr>
                      <a:r>
                        <a:rPr lang="en-US" sz="2000" b="1" dirty="0">
                          <a:latin typeface="Verdana"/>
                          <a:ea typeface="Calibri"/>
                          <a:cs typeface="Arial"/>
                        </a:rPr>
                        <a:t>Selection criteria</a:t>
                      </a:r>
                      <a:endParaRPr lang="en-US" sz="3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1000"/>
                        </a:spcAft>
                      </a:pPr>
                      <a:r>
                        <a:rPr lang="en-US" sz="1600" b="1" dirty="0">
                          <a:latin typeface="Verdana"/>
                          <a:ea typeface="Calibri"/>
                          <a:cs typeface="Arial"/>
                        </a:rPr>
                        <a:t>Ranking by the farmers</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6895">
                <a:tc vMerge="1">
                  <a:txBody>
                    <a:bodyPr/>
                    <a:lstStyle/>
                    <a:p>
                      <a:endParaRPr lang="en-US"/>
                    </a:p>
                  </a:txBody>
                  <a:tcPr/>
                </a:tc>
                <a:tc>
                  <a:txBody>
                    <a:bodyPr/>
                    <a:lstStyle/>
                    <a:p>
                      <a:pPr algn="ctr">
                        <a:lnSpc>
                          <a:spcPct val="115000"/>
                        </a:lnSpc>
                        <a:spcAft>
                          <a:spcPts val="1000"/>
                        </a:spcAft>
                      </a:pPr>
                      <a:r>
                        <a:rPr lang="en-US" sz="1100" b="1">
                          <a:latin typeface="Verdana"/>
                          <a:ea typeface="Calibri"/>
                          <a:cs typeface="Arial"/>
                        </a:rPr>
                        <a:t>1 </a:t>
                      </a:r>
                      <a:endParaRPr lang="en-US" sz="1800">
                        <a:latin typeface="Calibri"/>
                        <a:ea typeface="Calibri"/>
                        <a:cs typeface="Arial"/>
                      </a:endParaRPr>
                    </a:p>
                    <a:p>
                      <a:pPr algn="ctr">
                        <a:lnSpc>
                          <a:spcPct val="115000"/>
                        </a:lnSpc>
                        <a:spcAft>
                          <a:spcPts val="1000"/>
                        </a:spcAft>
                      </a:pPr>
                      <a:r>
                        <a:rPr lang="en-US" sz="1100" b="1">
                          <a:latin typeface="Verdana"/>
                          <a:ea typeface="Calibri"/>
                          <a:cs typeface="Arial"/>
                        </a:rPr>
                        <a:t>(least suitable)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100" b="1">
                          <a:latin typeface="Verdana"/>
                          <a:ea typeface="Calibri"/>
                          <a:cs typeface="Arial"/>
                        </a:rPr>
                        <a:t>2</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100" b="1">
                          <a:latin typeface="Verdana"/>
                          <a:ea typeface="Calibri"/>
                          <a:cs typeface="Arial"/>
                        </a:rPr>
                        <a:t>3</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100" b="1">
                          <a:latin typeface="Verdana"/>
                          <a:ea typeface="Calibri"/>
                          <a:cs typeface="Arial"/>
                        </a:rPr>
                        <a:t>4</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100" b="1">
                          <a:latin typeface="Verdana"/>
                          <a:ea typeface="Calibri"/>
                          <a:cs typeface="Arial"/>
                        </a:rPr>
                        <a:t>5</a:t>
                      </a:r>
                      <a:endParaRPr lang="en-US" sz="1800">
                        <a:latin typeface="Calibri"/>
                        <a:ea typeface="Calibri"/>
                        <a:cs typeface="Arial"/>
                      </a:endParaRPr>
                    </a:p>
                    <a:p>
                      <a:pPr algn="ctr">
                        <a:lnSpc>
                          <a:spcPct val="115000"/>
                        </a:lnSpc>
                        <a:spcAft>
                          <a:spcPts val="1000"/>
                        </a:spcAft>
                      </a:pPr>
                      <a:r>
                        <a:rPr lang="en-US" sz="1100" b="1">
                          <a:latin typeface="Verdana"/>
                          <a:ea typeface="Calibri"/>
                          <a:cs typeface="Arial"/>
                        </a:rPr>
                        <a:t>(most suitable)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596">
                <a:tc>
                  <a:txBody>
                    <a:bodyPr/>
                    <a:lstStyle/>
                    <a:p>
                      <a:pPr>
                        <a:lnSpc>
                          <a:spcPct val="110000"/>
                        </a:lnSpc>
                        <a:spcAft>
                          <a:spcPts val="0"/>
                        </a:spcAft>
                      </a:pPr>
                      <a:r>
                        <a:rPr lang="en-GB" sz="1400" b="1" dirty="0">
                          <a:latin typeface="Verdana"/>
                          <a:ea typeface="Calibri"/>
                          <a:cs typeface="Arial"/>
                        </a:rPr>
                        <a:t>1. Able to read and write properly</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902">
                <a:tc>
                  <a:txBody>
                    <a:bodyPr/>
                    <a:lstStyle/>
                    <a:p>
                      <a:pPr>
                        <a:lnSpc>
                          <a:spcPct val="115000"/>
                        </a:lnSpc>
                        <a:spcAft>
                          <a:spcPts val="0"/>
                        </a:spcAft>
                      </a:pPr>
                      <a:r>
                        <a:rPr lang="en-US" sz="1400" b="1" dirty="0">
                          <a:latin typeface="Verdana"/>
                          <a:ea typeface="Calibri"/>
                          <a:cs typeface="Arial"/>
                        </a:rPr>
                        <a:t>2. Respected as a good  and hard working</a:t>
                      </a:r>
                      <a:endParaRPr lang="en-US" sz="1400" dirty="0">
                        <a:latin typeface="Calibri"/>
                        <a:ea typeface="Calibri"/>
                        <a:cs typeface="Arial"/>
                      </a:endParaRPr>
                    </a:p>
                    <a:p>
                      <a:pPr>
                        <a:lnSpc>
                          <a:spcPct val="115000"/>
                        </a:lnSpc>
                        <a:spcAft>
                          <a:spcPts val="0"/>
                        </a:spcAft>
                      </a:pPr>
                      <a:r>
                        <a:rPr lang="en-US" sz="1400" b="1" dirty="0">
                          <a:latin typeface="Verdana"/>
                          <a:ea typeface="Calibri"/>
                          <a:cs typeface="Arial"/>
                        </a:rPr>
                        <a:t>   farmer in the area</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8697">
                <a:tc>
                  <a:txBody>
                    <a:bodyPr/>
                    <a:lstStyle/>
                    <a:p>
                      <a:pPr fontAlgn="base" hangingPunct="0">
                        <a:lnSpc>
                          <a:spcPct val="115000"/>
                        </a:lnSpc>
                        <a:spcAft>
                          <a:spcPts val="0"/>
                        </a:spcAft>
                      </a:pPr>
                      <a:r>
                        <a:rPr lang="en-US" sz="1400" b="1" dirty="0">
                          <a:latin typeface="Verdana"/>
                          <a:ea typeface="Calibri"/>
                          <a:cs typeface="Arial"/>
                        </a:rPr>
                        <a:t>3. Successful involvement in fair water</a:t>
                      </a:r>
                      <a:endParaRPr lang="en-US" sz="1400" dirty="0">
                        <a:latin typeface="Calibri"/>
                        <a:ea typeface="Calibri"/>
                        <a:cs typeface="Arial"/>
                      </a:endParaRPr>
                    </a:p>
                    <a:p>
                      <a:pPr fontAlgn="base" hangingPunct="0">
                        <a:lnSpc>
                          <a:spcPct val="115000"/>
                        </a:lnSpc>
                        <a:spcAft>
                          <a:spcPts val="0"/>
                        </a:spcAft>
                      </a:pPr>
                      <a:r>
                        <a:rPr lang="en-US" sz="1400" b="1" dirty="0">
                          <a:latin typeface="Verdana"/>
                          <a:ea typeface="Calibri"/>
                          <a:cs typeface="Arial"/>
                        </a:rPr>
                        <a:t>    distribution and conflict mitigation</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1553">
                <a:tc>
                  <a:txBody>
                    <a:bodyPr/>
                    <a:lstStyle/>
                    <a:p>
                      <a:pPr>
                        <a:lnSpc>
                          <a:spcPct val="115000"/>
                        </a:lnSpc>
                        <a:spcAft>
                          <a:spcPts val="0"/>
                        </a:spcAft>
                      </a:pPr>
                      <a:r>
                        <a:rPr lang="en-US" sz="1400" b="1" dirty="0">
                          <a:latin typeface="Verdana"/>
                          <a:ea typeface="Calibri"/>
                          <a:cs typeface="Arial"/>
                        </a:rPr>
                        <a:t>4.  Knowledge of basic characteristics of WUAs - boundaries, hierarchy of leadership</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8697">
                <a:tc>
                  <a:txBody>
                    <a:bodyPr/>
                    <a:lstStyle/>
                    <a:p>
                      <a:pPr fontAlgn="base" hangingPunct="0">
                        <a:lnSpc>
                          <a:spcPct val="115000"/>
                        </a:lnSpc>
                        <a:spcAft>
                          <a:spcPts val="0"/>
                        </a:spcAft>
                      </a:pPr>
                      <a:r>
                        <a:rPr lang="en-US" sz="1400" b="1" dirty="0">
                          <a:latin typeface="Verdana"/>
                          <a:ea typeface="Calibri"/>
                          <a:cs typeface="Arial"/>
                        </a:rPr>
                        <a:t>5. Farmed and continuously lived in the area for at least 10 years</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1553">
                <a:tc>
                  <a:txBody>
                    <a:bodyPr/>
                    <a:lstStyle/>
                    <a:p>
                      <a:pPr>
                        <a:lnSpc>
                          <a:spcPct val="115000"/>
                        </a:lnSpc>
                        <a:spcAft>
                          <a:spcPts val="0"/>
                        </a:spcAft>
                      </a:pPr>
                      <a:r>
                        <a:rPr lang="en-US" sz="1400" b="1" dirty="0">
                          <a:latin typeface="Verdana"/>
                          <a:ea typeface="Calibri"/>
                          <a:cs typeface="Arial"/>
                        </a:rPr>
                        <a:t>6. Farming is a major source of livelihood </a:t>
                      </a:r>
                      <a:br>
                        <a:rPr lang="en-US" sz="1400" b="1" dirty="0">
                          <a:latin typeface="Verdana"/>
                          <a:ea typeface="Calibri"/>
                          <a:cs typeface="Arial"/>
                        </a:rPr>
                      </a:br>
                      <a:r>
                        <a:rPr lang="en-US" sz="1400" b="1" dirty="0">
                          <a:latin typeface="Verdana"/>
                          <a:ea typeface="Calibri"/>
                          <a:cs typeface="Arial"/>
                        </a:rPr>
                        <a:t>   (contributes &gt; 75% of household income)</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8697">
                <a:tc>
                  <a:txBody>
                    <a:bodyPr/>
                    <a:lstStyle/>
                    <a:p>
                      <a:pPr fontAlgn="base" hangingPunct="0">
                        <a:lnSpc>
                          <a:spcPct val="115000"/>
                        </a:lnSpc>
                        <a:spcAft>
                          <a:spcPts val="0"/>
                        </a:spcAft>
                      </a:pPr>
                      <a:r>
                        <a:rPr lang="en-US" sz="1400" b="1" dirty="0">
                          <a:latin typeface="Verdana"/>
                          <a:ea typeface="Calibri"/>
                          <a:cs typeface="Arial"/>
                        </a:rPr>
                        <a:t>7. Willingness to devote time for establishment  of the WUA</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8672">
                <a:tc>
                  <a:txBody>
                    <a:bodyPr/>
                    <a:lstStyle/>
                    <a:p>
                      <a:pPr fontAlgn="base" hangingPunct="0">
                        <a:lnSpc>
                          <a:spcPct val="115000"/>
                        </a:lnSpc>
                        <a:spcAft>
                          <a:spcPts val="0"/>
                        </a:spcAft>
                      </a:pPr>
                      <a:r>
                        <a:rPr lang="en-US" sz="1100" b="1" dirty="0">
                          <a:latin typeface="Verdana"/>
                          <a:ea typeface="Calibri"/>
                          <a:cs typeface="Arial"/>
                        </a:rPr>
                        <a:t>8.  Positive motivation to establish a WUA</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Verdan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706090"/>
          </a:xfrm>
        </p:spPr>
        <p:txBody>
          <a:bodyPr>
            <a:noAutofit/>
          </a:bodyPr>
          <a:lstStyle/>
          <a:p>
            <a:pPr algn="ctr"/>
            <a:r>
              <a:rPr lang="en-US" sz="2400" dirty="0"/>
              <a:t>pictures about Selection of Lead farmers activities</a:t>
            </a:r>
          </a:p>
        </p:txBody>
      </p:sp>
      <p:pic>
        <p:nvPicPr>
          <p:cNvPr id="5" name="Content Placeholder 4" descr="C:\Users\TEHAMA\Desktop\New folder\Picture1.jpg"/>
          <p:cNvPicPr>
            <a:picLocks noGrp="1"/>
          </p:cNvPicPr>
          <p:nvPr>
            <p:ph idx="1"/>
          </p:nvPr>
        </p:nvPicPr>
        <p:blipFill>
          <a:blip r:embed="rId3" cstate="print"/>
          <a:srcRect/>
          <a:stretch>
            <a:fillRect/>
          </a:stretch>
        </p:blipFill>
        <p:spPr bwMode="auto">
          <a:xfrm>
            <a:off x="539552" y="836712"/>
            <a:ext cx="8208912" cy="583264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New folder\Picture10.jpg"/>
          <p:cNvPicPr>
            <a:picLocks noGrp="1"/>
          </p:cNvPicPr>
          <p:nvPr>
            <p:ph idx="1"/>
          </p:nvPr>
        </p:nvPicPr>
        <p:blipFill>
          <a:blip r:embed="rId3" cstate="print"/>
          <a:srcRect/>
          <a:stretch>
            <a:fillRect/>
          </a:stretch>
        </p:blipFill>
        <p:spPr bwMode="auto">
          <a:xfrm>
            <a:off x="395536" y="404664"/>
            <a:ext cx="8316416" cy="60212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New folder\Picture4.jpg"/>
          <p:cNvPicPr>
            <a:picLocks noGrp="1"/>
          </p:cNvPicPr>
          <p:nvPr>
            <p:ph idx="1"/>
          </p:nvPr>
        </p:nvPicPr>
        <p:blipFill>
          <a:blip r:embed="rId3" cstate="print"/>
          <a:srcRect/>
          <a:stretch>
            <a:fillRect/>
          </a:stretch>
        </p:blipFill>
        <p:spPr bwMode="auto">
          <a:xfrm>
            <a:off x="467544" y="476672"/>
            <a:ext cx="8064896" cy="604867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New folder\Picture5.jpg"/>
          <p:cNvPicPr>
            <a:picLocks noGrp="1"/>
          </p:cNvPicPr>
          <p:nvPr>
            <p:ph idx="1"/>
          </p:nvPr>
        </p:nvPicPr>
        <p:blipFill>
          <a:blip r:embed="rId3" cstate="print"/>
          <a:srcRect/>
          <a:stretch>
            <a:fillRect/>
          </a:stretch>
        </p:blipFill>
        <p:spPr bwMode="auto">
          <a:xfrm>
            <a:off x="395536" y="476672"/>
            <a:ext cx="8208912" cy="597666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91264" cy="4752527"/>
          </a:xfrm>
        </p:spPr>
        <p:txBody>
          <a:bodyPr>
            <a:normAutofit fontScale="92500" lnSpcReduction="20000"/>
          </a:bodyPr>
          <a:lstStyle/>
          <a:p>
            <a:pPr lvl="0"/>
            <a:r>
              <a:rPr lang="en-US" b="1" i="1" u="sng" dirty="0"/>
              <a:t>TRAINING MODULE 1</a:t>
            </a:r>
            <a:endParaRPr lang="en-US" dirty="0"/>
          </a:p>
          <a:p>
            <a:pPr>
              <a:buNone/>
            </a:pPr>
            <a:r>
              <a:rPr lang="en-US" b="1" i="1" dirty="0"/>
              <a:t>PROCESSES AND REASONS FOR ESTABLISHMENT </a:t>
            </a:r>
          </a:p>
          <a:p>
            <a:pPr>
              <a:buNone/>
            </a:pPr>
            <a:r>
              <a:rPr lang="en-US" b="1" i="1" dirty="0"/>
              <a:t>OF A WUA</a:t>
            </a:r>
            <a:endParaRPr lang="en-US" dirty="0"/>
          </a:p>
          <a:p>
            <a:pPr>
              <a:buNone/>
            </a:pPr>
            <a:r>
              <a:rPr lang="en-US" b="1" u="sng" dirty="0"/>
              <a:t>Objectives of the training</a:t>
            </a:r>
            <a:endParaRPr lang="en-US" u="sng" dirty="0"/>
          </a:p>
          <a:p>
            <a:r>
              <a:rPr lang="en-US" dirty="0">
                <a:solidFill>
                  <a:srgbClr val="002060"/>
                </a:solidFill>
              </a:rPr>
              <a:t>This training aims at enhancing the understanding of and getting feed back from the lead farmers and extension staff of the TDA on: </a:t>
            </a:r>
          </a:p>
          <a:p>
            <a:pPr lvl="0" fontAlgn="base" hangingPunct="0"/>
            <a:r>
              <a:rPr lang="en-US" dirty="0">
                <a:solidFill>
                  <a:srgbClr val="002060"/>
                </a:solidFill>
              </a:rPr>
              <a:t>The WUA establishment strategy;</a:t>
            </a:r>
          </a:p>
          <a:p>
            <a:pPr lvl="0" fontAlgn="base" hangingPunct="0"/>
            <a:r>
              <a:rPr lang="en-US" dirty="0">
                <a:solidFill>
                  <a:srgbClr val="002060"/>
                </a:solidFill>
              </a:rPr>
              <a:t>The expected roles of the lead farmers and extension staff during the whole process of WUA establishment;</a:t>
            </a:r>
          </a:p>
          <a:p>
            <a:pPr lvl="0" fontAlgn="base" hangingPunct="0"/>
            <a:r>
              <a:rPr lang="en-US" dirty="0">
                <a:solidFill>
                  <a:srgbClr val="002060"/>
                </a:solidFill>
              </a:rPr>
              <a:t>The purpose, tasks and responsibilities, rights and potential benefits of organizing </a:t>
            </a:r>
            <a:r>
              <a:rPr lang="en-US" dirty="0"/>
              <a:t>farmers into WUAs;</a:t>
            </a:r>
          </a:p>
          <a:p>
            <a:endParaRPr lang="en-US" dirty="0"/>
          </a:p>
        </p:txBody>
      </p:sp>
      <p:sp>
        <p:nvSpPr>
          <p:cNvPr id="3" name="Title 2"/>
          <p:cNvSpPr>
            <a:spLocks noGrp="1"/>
          </p:cNvSpPr>
          <p:nvPr>
            <p:ph type="title"/>
          </p:nvPr>
        </p:nvSpPr>
        <p:spPr>
          <a:xfrm>
            <a:off x="457200" y="274638"/>
            <a:ext cx="8229600" cy="850106"/>
          </a:xfrm>
        </p:spPr>
        <p:txBody>
          <a:bodyPr>
            <a:noAutofit/>
          </a:bodyPr>
          <a:lstStyle/>
          <a:p>
            <a:pPr marL="571500" lvl="0" indent="-571500">
              <a:buFont typeface="+mj-lt"/>
              <a:buAutoNum type="romanLcPeriod" startAt="4"/>
            </a:pPr>
            <a:r>
              <a:rPr lang="en-US" sz="2800" dirty="0">
                <a:solidFill>
                  <a:srgbClr val="00B050"/>
                </a:solidFill>
              </a:rPr>
              <a:t>WUAs Training for Leader Farmers and Extension staff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328"/>
            <a:ext cx="8640960" cy="5116024"/>
          </a:xfrm>
        </p:spPr>
        <p:txBody>
          <a:bodyPr>
            <a:normAutofit fontScale="55000" lnSpcReduction="20000"/>
          </a:bodyPr>
          <a:lstStyle/>
          <a:p>
            <a:pPr lvl="0"/>
            <a:r>
              <a:rPr lang="en-US" sz="3300" b="1" i="1" u="sng" dirty="0"/>
              <a:t>TRAINING MODULE 2</a:t>
            </a:r>
            <a:endParaRPr lang="en-US" sz="3300" dirty="0"/>
          </a:p>
          <a:p>
            <a:pPr>
              <a:buNone/>
            </a:pPr>
            <a:r>
              <a:rPr lang="en-US" sz="3300" b="1" i="1" dirty="0"/>
              <a:t>ORGANIZATIONAL CHARACTERISTICS OF A WUA</a:t>
            </a:r>
            <a:endParaRPr lang="en-US" sz="3300" dirty="0"/>
          </a:p>
          <a:p>
            <a:pPr>
              <a:buNone/>
            </a:pPr>
            <a:r>
              <a:rPr lang="en-US" sz="3300" dirty="0"/>
              <a:t> </a:t>
            </a:r>
            <a:r>
              <a:rPr lang="en-US" sz="3600" b="1" dirty="0"/>
              <a:t>Objectives of the training</a:t>
            </a:r>
            <a:endParaRPr lang="en-US" sz="3600" dirty="0"/>
          </a:p>
          <a:p>
            <a:pPr lvl="1"/>
            <a:r>
              <a:rPr lang="en-US" sz="3600" b="1" dirty="0"/>
              <a:t>This training module intends to help the lead farmers and TDA Extension staff comprehend the following characteristics of WUAs:</a:t>
            </a:r>
          </a:p>
          <a:p>
            <a:pPr lvl="1" fontAlgn="base" hangingPunct="0"/>
            <a:r>
              <a:rPr lang="en-US" sz="3600" b="1" dirty="0"/>
              <a:t>Key features of a WUA (ingredients of viable and sustainable   </a:t>
            </a:r>
          </a:p>
          <a:p>
            <a:pPr lvl="1" fontAlgn="base" hangingPunct="0"/>
            <a:r>
              <a:rPr lang="en-US" sz="3600" b="1" dirty="0"/>
              <a:t>(WUAs)</a:t>
            </a:r>
          </a:p>
          <a:p>
            <a:pPr lvl="1" fontAlgn="base" hangingPunct="0"/>
            <a:r>
              <a:rPr lang="en-US" sz="3600" b="1" dirty="0"/>
              <a:t>Constitution and by-laws</a:t>
            </a:r>
          </a:p>
          <a:p>
            <a:pPr lvl="1" fontAlgn="base" hangingPunct="0"/>
            <a:r>
              <a:rPr lang="en-US" sz="3600" b="1" dirty="0"/>
              <a:t>Membership criteria</a:t>
            </a:r>
          </a:p>
          <a:p>
            <a:pPr lvl="1" fontAlgn="base" hangingPunct="0"/>
            <a:r>
              <a:rPr lang="en-US" sz="3600" b="1" dirty="0"/>
              <a:t>Size and boundaries of the WUA</a:t>
            </a:r>
          </a:p>
          <a:p>
            <a:pPr lvl="1" fontAlgn="base" hangingPunct="0"/>
            <a:r>
              <a:rPr lang="en-US" sz="3600" b="1" dirty="0"/>
              <a:t>Organization structure</a:t>
            </a:r>
          </a:p>
          <a:p>
            <a:pPr lvl="1" fontAlgn="base" hangingPunct="0"/>
            <a:r>
              <a:rPr lang="en-US" sz="3600" b="1" dirty="0"/>
              <a:t>Decision-making</a:t>
            </a:r>
          </a:p>
          <a:p>
            <a:pPr lvl="1" fontAlgn="base" hangingPunct="0"/>
            <a:r>
              <a:rPr lang="en-US" sz="3600" b="1" dirty="0"/>
              <a:t>Federation of WUAs into a larger organization</a:t>
            </a:r>
          </a:p>
          <a:p>
            <a:pPr lvl="1" fontAlgn="base" hangingPunct="0"/>
            <a:r>
              <a:rPr lang="en-US" sz="3600" b="1" dirty="0"/>
              <a:t>Link with the TDA and other Government organizations</a:t>
            </a:r>
          </a:p>
          <a:p>
            <a:pPr lvl="1" fontAlgn="base" hangingPunct="0"/>
            <a:r>
              <a:rPr lang="en-US" sz="3600" b="1" dirty="0"/>
              <a:t>Registration of the WUA as a legal entity</a:t>
            </a:r>
          </a:p>
          <a:p>
            <a:endParaRPr lang="en-US" dirty="0"/>
          </a:p>
        </p:txBody>
      </p:sp>
      <p:sp>
        <p:nvSpPr>
          <p:cNvPr id="4" name="Title 2"/>
          <p:cNvSpPr>
            <a:spLocks noGrp="1"/>
          </p:cNvSpPr>
          <p:nvPr>
            <p:ph type="title"/>
          </p:nvPr>
        </p:nvSpPr>
        <p:spPr/>
        <p:txBody>
          <a:bodyPr>
            <a:noAutofit/>
          </a:bodyPr>
          <a:lstStyle/>
          <a:p>
            <a:pPr marL="571500" lvl="0" indent="-571500">
              <a:buFont typeface="+mj-lt"/>
              <a:buAutoNum type="romanLcPeriod" startAt="4"/>
            </a:pPr>
            <a:r>
              <a:rPr lang="en-US" sz="2800" dirty="0">
                <a:solidFill>
                  <a:srgbClr val="00B050"/>
                </a:solidFill>
              </a:rPr>
              <a:t>WUAs Training for Leader Farmers and Extension staff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332656"/>
            <a:ext cx="7211144" cy="360040"/>
          </a:xfrm>
        </p:spPr>
        <p:txBody>
          <a:bodyPr>
            <a:normAutofit fontScale="90000"/>
          </a:bodyPr>
          <a:lstStyle/>
          <a:p>
            <a:pPr algn="ctr"/>
            <a:r>
              <a:rPr lang="en-US" sz="2000" dirty="0">
                <a:solidFill>
                  <a:schemeClr val="tx1"/>
                </a:solidFill>
              </a:rPr>
              <a:t>Republic of Yemen Map shows The Main Wadis of Tihama </a:t>
            </a:r>
          </a:p>
        </p:txBody>
      </p:sp>
      <p:pic>
        <p:nvPicPr>
          <p:cNvPr id="5" name="Picture 4" descr="C:\Users\TEHAMA\Desktop\Tihama map new1.jpg"/>
          <p:cNvPicPr/>
          <p:nvPr/>
        </p:nvPicPr>
        <p:blipFill>
          <a:blip r:embed="rId3" cstate="print"/>
          <a:srcRect/>
          <a:stretch>
            <a:fillRect/>
          </a:stretch>
        </p:blipFill>
        <p:spPr bwMode="auto">
          <a:xfrm>
            <a:off x="1835696" y="836712"/>
            <a:ext cx="5688632" cy="582198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363272" cy="4666523"/>
          </a:xfrm>
        </p:spPr>
        <p:txBody>
          <a:bodyPr>
            <a:normAutofit/>
          </a:bodyPr>
          <a:lstStyle/>
          <a:p>
            <a:pPr>
              <a:buNone/>
            </a:pPr>
            <a:r>
              <a:rPr lang="en-US" b="1" dirty="0"/>
              <a:t>Training structure and approach</a:t>
            </a:r>
          </a:p>
          <a:p>
            <a:pPr lvl="1">
              <a:buNone/>
            </a:pPr>
            <a:r>
              <a:rPr lang="en-US" dirty="0"/>
              <a:t>The  training modules have both informative and </a:t>
            </a:r>
          </a:p>
          <a:p>
            <a:pPr lvl="1">
              <a:buNone/>
            </a:pPr>
            <a:r>
              <a:rPr lang="en-US" dirty="0"/>
              <a:t>interactive components</a:t>
            </a:r>
          </a:p>
          <a:p>
            <a:r>
              <a:rPr lang="en-US" b="1" i="1" dirty="0"/>
              <a:t>Informative part</a:t>
            </a:r>
            <a:endParaRPr lang="en-US" dirty="0"/>
          </a:p>
          <a:p>
            <a:pPr lvl="1">
              <a:buNone/>
            </a:pPr>
            <a:r>
              <a:rPr lang="en-US" dirty="0"/>
              <a:t>In the informative part, the flow of information will </a:t>
            </a:r>
          </a:p>
          <a:p>
            <a:pPr lvl="1">
              <a:buNone/>
            </a:pPr>
            <a:r>
              <a:rPr lang="en-US" dirty="0"/>
              <a:t>mainly come from the trainers</a:t>
            </a:r>
          </a:p>
          <a:p>
            <a:pPr marL="365760" lvl="1" indent="-256032">
              <a:spcBef>
                <a:spcPts val="400"/>
              </a:spcBef>
              <a:buSzPct val="68000"/>
              <a:buFont typeface="Wingdings 3"/>
              <a:buChar char=""/>
            </a:pPr>
            <a:r>
              <a:rPr lang="en-US" sz="2700" b="1" i="1" dirty="0"/>
              <a:t>Interactive part</a:t>
            </a:r>
          </a:p>
          <a:p>
            <a:pPr lvl="1">
              <a:buNone/>
            </a:pPr>
            <a:r>
              <a:rPr lang="en-US" dirty="0"/>
              <a:t>In the interactive part, the farmer leaders and </a:t>
            </a:r>
          </a:p>
          <a:p>
            <a:pPr lvl="1">
              <a:buNone/>
            </a:pPr>
            <a:r>
              <a:rPr lang="en-US" dirty="0"/>
              <a:t>extension staff will form groups of 5 to 7 persons </a:t>
            </a:r>
          </a:p>
          <a:p>
            <a:pPr lvl="1">
              <a:buNone/>
            </a:pPr>
            <a:r>
              <a:rPr lang="en-US" dirty="0"/>
              <a:t>each and will discuss  some of the topics:</a:t>
            </a:r>
          </a:p>
          <a:p>
            <a:endParaRPr lang="en-US" dirty="0"/>
          </a:p>
        </p:txBody>
      </p:sp>
      <p:sp>
        <p:nvSpPr>
          <p:cNvPr id="4" name="Title 2"/>
          <p:cNvSpPr>
            <a:spLocks noGrp="1"/>
          </p:cNvSpPr>
          <p:nvPr>
            <p:ph type="title"/>
          </p:nvPr>
        </p:nvSpPr>
        <p:spPr>
          <a:xfrm>
            <a:off x="457200" y="274638"/>
            <a:ext cx="8229600" cy="634082"/>
          </a:xfrm>
        </p:spPr>
        <p:txBody>
          <a:bodyPr>
            <a:noAutofit/>
          </a:bodyPr>
          <a:lstStyle/>
          <a:p>
            <a:pPr marL="571500" lvl="0" indent="-571500">
              <a:buFont typeface="+mj-lt"/>
              <a:buAutoNum type="romanLcPeriod" startAt="4"/>
            </a:pPr>
            <a:r>
              <a:rPr lang="en-US" sz="2800" dirty="0">
                <a:solidFill>
                  <a:srgbClr val="00B050"/>
                </a:solidFill>
              </a:rPr>
              <a:t>WUAs Training for Leader Farmers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9144000" cy="6237312"/>
          </a:xfrm>
        </p:spPr>
        <p:txBody>
          <a:bodyPr>
            <a:noAutofit/>
          </a:bodyPr>
          <a:lstStyle/>
          <a:p>
            <a:pPr>
              <a:buNone/>
            </a:pPr>
            <a:r>
              <a:rPr lang="en-US" sz="2400" u="sng" dirty="0"/>
              <a:t>Examples of Some Discussing Topics</a:t>
            </a:r>
            <a:r>
              <a:rPr lang="en-US" sz="2400" dirty="0"/>
              <a:t>:</a:t>
            </a:r>
          </a:p>
          <a:p>
            <a:pPr lvl="0"/>
            <a:r>
              <a:rPr lang="en-US" sz="2400" i="1" dirty="0"/>
              <a:t>Why do they think they need to form WUAs?</a:t>
            </a:r>
            <a:endParaRPr lang="en-US" sz="2400" dirty="0"/>
          </a:p>
          <a:p>
            <a:pPr lvl="0"/>
            <a:r>
              <a:rPr lang="en-US" sz="2400" i="1" dirty="0"/>
              <a:t>What kind of tasks are they willing and able to undertake and what responsibilities to shoulder?</a:t>
            </a:r>
            <a:endParaRPr lang="en-US" sz="2400" dirty="0"/>
          </a:p>
          <a:p>
            <a:pPr lvl="0"/>
            <a:r>
              <a:rPr lang="en-US" sz="2400" i="1" dirty="0"/>
              <a:t>What are the potential benefits they want to attain by forming WUAs?</a:t>
            </a:r>
            <a:endParaRPr lang="en-US" sz="2400" dirty="0"/>
          </a:p>
          <a:p>
            <a:pPr lvl="0"/>
            <a:r>
              <a:rPr lang="en-US" sz="2400" i="1" dirty="0"/>
              <a:t>What makes the WUA a viable and long-lasting organization?</a:t>
            </a:r>
            <a:endParaRPr lang="en-US" sz="2400" dirty="0"/>
          </a:p>
          <a:p>
            <a:pPr lvl="0"/>
            <a:r>
              <a:rPr lang="en-US" sz="2400" i="1" dirty="0"/>
              <a:t>what are the constitution and by-laws relevant to your area? What is its function?</a:t>
            </a:r>
            <a:endParaRPr lang="en-US" sz="2400" dirty="0"/>
          </a:p>
          <a:p>
            <a:pPr lvl="0"/>
            <a:r>
              <a:rPr lang="en-US" sz="2400" i="1" dirty="0"/>
              <a:t>What are the membership criteria that you consider</a:t>
            </a:r>
          </a:p>
          <a:p>
            <a:pPr lvl="0"/>
            <a:r>
              <a:rPr lang="en-US" sz="2400" i="1" dirty="0"/>
              <a:t>Do you think there should be any membership charges? If yes, how much?</a:t>
            </a:r>
            <a:endParaRPr lang="en-US" sz="2400" dirty="0"/>
          </a:p>
          <a:p>
            <a:pPr lvl="0"/>
            <a:r>
              <a:rPr lang="en-US" sz="2400" i="1" dirty="0"/>
              <a:t>How often do you coordinate now with the TDA?</a:t>
            </a:r>
            <a:endParaRPr lang="en-US" sz="2400" dirty="0"/>
          </a:p>
          <a:p>
            <a:pPr lvl="0"/>
            <a:r>
              <a:rPr lang="en-US" sz="2400" i="1" dirty="0"/>
              <a:t>What do you need to be </a:t>
            </a:r>
            <a:r>
              <a:rPr lang="en-US" sz="2800" i="1" dirty="0"/>
              <a:t>improved</a:t>
            </a:r>
            <a:r>
              <a:rPr lang="en-US" sz="2400" i="1" dirty="0"/>
              <a:t> in this coordination?</a:t>
            </a:r>
            <a:endParaRPr lang="en-US" sz="2400" dirty="0"/>
          </a:p>
          <a:p>
            <a:pPr lvl="0">
              <a:buNone/>
            </a:pPr>
            <a:endParaRPr lang="en-US" sz="2400" i="1" dirty="0"/>
          </a:p>
          <a:p>
            <a:pPr lvl="0">
              <a:buNone/>
            </a:pPr>
            <a:endParaRPr lang="en-US" sz="2400" i="1" dirty="0"/>
          </a:p>
          <a:p>
            <a:pPr lvl="0">
              <a:buNone/>
            </a:pPr>
            <a:endParaRPr lang="en-US" sz="2400" i="1" dirty="0"/>
          </a:p>
          <a:p>
            <a:pPr lvl="0">
              <a:buNone/>
            </a:pPr>
            <a:endParaRPr lang="en-US" sz="2400" dirty="0"/>
          </a:p>
          <a:p>
            <a:pPr>
              <a:buNone/>
            </a:pPr>
            <a:endParaRPr lang="en-US" sz="2400" dirty="0"/>
          </a:p>
        </p:txBody>
      </p:sp>
      <p:sp>
        <p:nvSpPr>
          <p:cNvPr id="4" name="Title 2"/>
          <p:cNvSpPr>
            <a:spLocks noGrp="1"/>
          </p:cNvSpPr>
          <p:nvPr>
            <p:ph type="title"/>
          </p:nvPr>
        </p:nvSpPr>
        <p:spPr>
          <a:xfrm>
            <a:off x="467544" y="0"/>
            <a:ext cx="8229600" cy="634082"/>
          </a:xfrm>
        </p:spPr>
        <p:txBody>
          <a:bodyPr>
            <a:noAutofit/>
          </a:bodyPr>
          <a:lstStyle/>
          <a:p>
            <a:pPr marL="571500" lvl="0" indent="-571500">
              <a:buFont typeface="+mj-lt"/>
              <a:buAutoNum type="romanLcPeriod" startAt="4"/>
            </a:pPr>
            <a:r>
              <a:rPr lang="en-US" sz="2800" dirty="0">
                <a:solidFill>
                  <a:srgbClr val="00B050"/>
                </a:solidFill>
              </a:rPr>
              <a:t>WUAs Training for Leader Farmers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77880"/>
            <a:ext cx="8568952" cy="5503448"/>
          </a:xfrm>
        </p:spPr>
        <p:txBody>
          <a:bodyPr>
            <a:noAutofit/>
          </a:bodyPr>
          <a:lstStyle/>
          <a:p>
            <a:pPr lvl="0"/>
            <a:r>
              <a:rPr lang="en-US" sz="3200" b="1" dirty="0">
                <a:solidFill>
                  <a:schemeClr val="accent5">
                    <a:lumMod val="75000"/>
                  </a:schemeClr>
                </a:solidFill>
              </a:rPr>
              <a:t>WUAs are to be established only when the majority of the concerned farmers, after having understood and carefully weighed the potential benefits and rights on one hand and the obligations and responsibilities on the other, show a genuine desire to organize themselves into WUAs. They have to demonstrate this desire by enthusiastically participating at all stages of the WUA establishment proce</a:t>
            </a:r>
            <a:r>
              <a:rPr lang="en-US" sz="3200" b="1" i="1" dirty="0">
                <a:solidFill>
                  <a:schemeClr val="accent5">
                    <a:lumMod val="75000"/>
                  </a:schemeClr>
                </a:solidFill>
              </a:rPr>
              <a:t>ss. </a:t>
            </a:r>
            <a:endParaRPr lang="en-US" sz="3200" b="1" dirty="0">
              <a:solidFill>
                <a:schemeClr val="accent5">
                  <a:lumMod val="75000"/>
                </a:schemeClr>
              </a:solidFill>
            </a:endParaRPr>
          </a:p>
          <a:p>
            <a:endParaRPr lang="en-US" sz="3200" b="1" dirty="0">
              <a:solidFill>
                <a:schemeClr val="accent5">
                  <a:lumMod val="75000"/>
                </a:schemeClr>
              </a:solidFill>
            </a:endParaRPr>
          </a:p>
        </p:txBody>
      </p:sp>
      <p:sp>
        <p:nvSpPr>
          <p:cNvPr id="5" name="Title 2"/>
          <p:cNvSpPr>
            <a:spLocks noGrp="1"/>
          </p:cNvSpPr>
          <p:nvPr>
            <p:ph type="title"/>
          </p:nvPr>
        </p:nvSpPr>
        <p:spPr>
          <a:xfrm>
            <a:off x="457200" y="274638"/>
            <a:ext cx="8229600" cy="418058"/>
          </a:xfrm>
        </p:spPr>
        <p:txBody>
          <a:bodyPr>
            <a:normAutofit fontScale="90000"/>
          </a:bodyPr>
          <a:lstStyle/>
          <a:p>
            <a:pPr marL="571500" indent="-571500" algn="ctr">
              <a:buFont typeface="+mj-lt"/>
              <a:buAutoNum type="romanLcPeriod" startAt="5"/>
            </a:pPr>
            <a:r>
              <a:rPr lang="en-US" sz="3200" dirty="0">
                <a:solidFill>
                  <a:srgbClr val="078513"/>
                </a:solidFill>
              </a:rPr>
              <a:t>Training of farmers by the lead far</a:t>
            </a:r>
            <a:r>
              <a:rPr lang="en-US" sz="3200" u="sng" dirty="0">
                <a:solidFill>
                  <a:srgbClr val="078513"/>
                </a:solidFill>
              </a:rPr>
              <a:t>mers</a:t>
            </a:r>
            <a:endParaRPr lang="en-US" sz="3200" dirty="0">
              <a:solidFill>
                <a:srgbClr val="07851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712968" cy="5328592"/>
          </a:xfrm>
        </p:spPr>
        <p:txBody>
          <a:bodyPr>
            <a:noAutofit/>
          </a:bodyPr>
          <a:lstStyle/>
          <a:p>
            <a:r>
              <a:rPr lang="cy-GB" sz="2800" b="1" dirty="0"/>
              <a:t>The Training of Farmers in Tertiary canal by Lead Farmers in above Modules of training</a:t>
            </a:r>
          </a:p>
          <a:p>
            <a:pPr>
              <a:buNone/>
            </a:pPr>
            <a:endParaRPr lang="cy-GB" sz="2800" b="1" dirty="0"/>
          </a:p>
          <a:p>
            <a:pPr>
              <a:buNone/>
            </a:pPr>
            <a:r>
              <a:rPr lang="cy-GB" sz="3200" b="1" dirty="0"/>
              <a:t>gives a good knowledg to mijoraty of </a:t>
            </a:r>
          </a:p>
          <a:p>
            <a:pPr>
              <a:buNone/>
            </a:pPr>
            <a:r>
              <a:rPr lang="cy-GB" sz="3200" b="1" dirty="0"/>
              <a:t>farmers About:</a:t>
            </a:r>
            <a:r>
              <a:rPr lang="en-US" sz="3200" b="1" dirty="0"/>
              <a:t>Rights, obligations, </a:t>
            </a:r>
          </a:p>
          <a:p>
            <a:pPr>
              <a:buNone/>
            </a:pPr>
            <a:r>
              <a:rPr lang="en-US" sz="3200" b="1" dirty="0"/>
              <a:t>benefits and responsibilities of being a </a:t>
            </a:r>
          </a:p>
          <a:p>
            <a:pPr>
              <a:buNone/>
            </a:pPr>
            <a:r>
              <a:rPr lang="en-US" sz="3200" b="1" dirty="0"/>
              <a:t>member of a WUA</a:t>
            </a:r>
          </a:p>
          <a:p>
            <a:pPr lvl="1">
              <a:buFont typeface="Wingdings" pitchFamily="2" charset="2"/>
              <a:buChar char="q"/>
            </a:pPr>
            <a:r>
              <a:rPr lang="en-US" sz="3200" b="1" dirty="0"/>
              <a:t>Size and boundaries</a:t>
            </a:r>
          </a:p>
          <a:p>
            <a:pPr lvl="1">
              <a:buFont typeface="Wingdings" pitchFamily="2" charset="2"/>
              <a:buChar char="q"/>
            </a:pPr>
            <a:r>
              <a:rPr lang="en-US" sz="3200" b="1" dirty="0"/>
              <a:t>Membership criteria </a:t>
            </a:r>
          </a:p>
          <a:p>
            <a:pPr lvl="1">
              <a:buFont typeface="Wingdings" pitchFamily="2" charset="2"/>
              <a:buChar char="q"/>
            </a:pPr>
            <a:r>
              <a:rPr lang="en-US" sz="3200" b="1" dirty="0"/>
              <a:t>Appropriate organizational structure</a:t>
            </a:r>
            <a:endParaRPr lang="en-US" sz="2800" b="1" dirty="0"/>
          </a:p>
          <a:p>
            <a:endParaRPr lang="en-US" sz="2800" b="1" dirty="0"/>
          </a:p>
        </p:txBody>
      </p:sp>
      <p:sp>
        <p:nvSpPr>
          <p:cNvPr id="4" name="Title 2"/>
          <p:cNvSpPr>
            <a:spLocks noGrp="1"/>
          </p:cNvSpPr>
          <p:nvPr>
            <p:ph type="title"/>
          </p:nvPr>
        </p:nvSpPr>
        <p:spPr>
          <a:xfrm>
            <a:off x="457200" y="274638"/>
            <a:ext cx="8229600" cy="562074"/>
          </a:xfrm>
        </p:spPr>
        <p:txBody>
          <a:bodyPr>
            <a:normAutofit fontScale="90000"/>
          </a:bodyPr>
          <a:lstStyle/>
          <a:p>
            <a:pPr marL="571500" indent="-571500" algn="ctr">
              <a:buFont typeface="+mj-lt"/>
              <a:buAutoNum type="romanLcPeriod" startAt="5"/>
            </a:pPr>
            <a:r>
              <a:rPr lang="en-US" sz="3200" dirty="0">
                <a:solidFill>
                  <a:srgbClr val="078513"/>
                </a:solidFill>
              </a:rPr>
              <a:t>Training of farmers by the lead far</a:t>
            </a:r>
            <a:r>
              <a:rPr lang="en-US" sz="3200" u="sng" dirty="0">
                <a:solidFill>
                  <a:srgbClr val="078513"/>
                </a:solidFill>
              </a:rPr>
              <a:t>mers</a:t>
            </a:r>
            <a:endParaRPr lang="en-US" sz="3200" dirty="0">
              <a:solidFill>
                <a:srgbClr val="07851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76672"/>
            <a:ext cx="7992888" cy="432048"/>
          </a:xfrm>
        </p:spPr>
        <p:txBody>
          <a:bodyPr>
            <a:noAutofit/>
          </a:bodyPr>
          <a:lstStyle/>
          <a:p>
            <a:pPr algn="ctr"/>
            <a:br>
              <a:rPr lang="en-US" sz="2700" dirty="0"/>
            </a:br>
            <a:br>
              <a:rPr lang="en-US" sz="2700" dirty="0"/>
            </a:br>
            <a:r>
              <a:rPr lang="en-US" sz="2700" dirty="0"/>
              <a:t>some pictures about Training  </a:t>
            </a:r>
            <a:br>
              <a:rPr lang="en-US" sz="2700" dirty="0"/>
            </a:br>
            <a:r>
              <a:rPr lang="en-US" sz="2700" dirty="0"/>
              <a:t> </a:t>
            </a:r>
            <a:br>
              <a:rPr lang="en-US" dirty="0"/>
            </a:br>
            <a:endParaRPr lang="en-US" dirty="0"/>
          </a:p>
        </p:txBody>
      </p:sp>
      <p:pic>
        <p:nvPicPr>
          <p:cNvPr id="5" name="Content Placeholder 4" descr="C:\Users\TEHAMA\Desktop\التدريبات مصغرة\Picture4.jpg"/>
          <p:cNvPicPr>
            <a:picLocks noGrp="1"/>
          </p:cNvPicPr>
          <p:nvPr>
            <p:ph idx="1"/>
          </p:nvPr>
        </p:nvPicPr>
        <p:blipFill>
          <a:blip r:embed="rId3" cstate="print"/>
          <a:srcRect/>
          <a:stretch>
            <a:fillRect/>
          </a:stretch>
        </p:blipFill>
        <p:spPr bwMode="auto">
          <a:xfrm>
            <a:off x="539552" y="1069976"/>
            <a:ext cx="8064896" cy="578802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التدريبات مصغرة\Picture3.jpg"/>
          <p:cNvPicPr>
            <a:picLocks noGrp="1"/>
          </p:cNvPicPr>
          <p:nvPr>
            <p:ph idx="1"/>
          </p:nvPr>
        </p:nvPicPr>
        <p:blipFill>
          <a:blip r:embed="rId3" cstate="print"/>
          <a:srcRect/>
          <a:stretch>
            <a:fillRect/>
          </a:stretch>
        </p:blipFill>
        <p:spPr bwMode="auto">
          <a:xfrm>
            <a:off x="395536" y="404664"/>
            <a:ext cx="8136904" cy="61926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التدريبات مصغرة\Picture1.jpg"/>
          <p:cNvPicPr>
            <a:picLocks noGrp="1"/>
          </p:cNvPicPr>
          <p:nvPr>
            <p:ph idx="1"/>
          </p:nvPr>
        </p:nvPicPr>
        <p:blipFill>
          <a:blip r:embed="rId3" cstate="print"/>
          <a:srcRect/>
          <a:stretch>
            <a:fillRect/>
          </a:stretch>
        </p:blipFill>
        <p:spPr bwMode="auto">
          <a:xfrm>
            <a:off x="251520" y="476672"/>
            <a:ext cx="8568952" cy="590465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التدريبات مصغرة\تدريب1 وادي رماع 067.JPG"/>
          <p:cNvPicPr>
            <a:picLocks noGrp="1"/>
          </p:cNvPicPr>
          <p:nvPr>
            <p:ph idx="1"/>
          </p:nvPr>
        </p:nvPicPr>
        <p:blipFill>
          <a:blip r:embed="rId3" cstate="print"/>
          <a:srcRect/>
          <a:stretch>
            <a:fillRect/>
          </a:stretch>
        </p:blipFill>
        <p:spPr bwMode="auto">
          <a:xfrm>
            <a:off x="539552" y="404664"/>
            <a:ext cx="7704856" cy="597666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التدريبات مصغرة\IMG_0898.JPG"/>
          <p:cNvPicPr>
            <a:picLocks noGrp="1"/>
          </p:cNvPicPr>
          <p:nvPr>
            <p:ph idx="1"/>
          </p:nvPr>
        </p:nvPicPr>
        <p:blipFill>
          <a:blip r:embed="rId3" cstate="print"/>
          <a:srcRect/>
          <a:stretch>
            <a:fillRect/>
          </a:stretch>
        </p:blipFill>
        <p:spPr bwMode="auto">
          <a:xfrm>
            <a:off x="611560" y="332656"/>
            <a:ext cx="8064896" cy="590465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التدريبات مصغرة\الجرباء (4).JPG"/>
          <p:cNvPicPr>
            <a:picLocks noGrp="1"/>
          </p:cNvPicPr>
          <p:nvPr>
            <p:ph idx="1"/>
          </p:nvPr>
        </p:nvPicPr>
        <p:blipFill>
          <a:blip r:embed="rId3" cstate="print"/>
          <a:srcRect/>
          <a:stretch>
            <a:fillRect/>
          </a:stretch>
        </p:blipFill>
        <p:spPr bwMode="auto">
          <a:xfrm>
            <a:off x="395536" y="404664"/>
            <a:ext cx="8496944" cy="59046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3808" y="332656"/>
            <a:ext cx="3456384" cy="648072"/>
          </a:xfrm>
        </p:spPr>
        <p:txBody>
          <a:bodyPr>
            <a:normAutofit/>
          </a:bodyPr>
          <a:lstStyle/>
          <a:p>
            <a:pPr algn="ctr"/>
            <a:r>
              <a:rPr lang="en-US" sz="2400" dirty="0"/>
              <a:t>Wadi </a:t>
            </a:r>
            <a:r>
              <a:rPr lang="en-US" sz="2400" dirty="0" err="1"/>
              <a:t>Mawr</a:t>
            </a:r>
            <a:r>
              <a:rPr lang="en-US" sz="2400" dirty="0"/>
              <a:t> Map</a:t>
            </a:r>
          </a:p>
        </p:txBody>
      </p:sp>
      <p:pic>
        <p:nvPicPr>
          <p:cNvPr id="3075" name="Picture 3" descr="C:\Users\TEHAMA\Desktop\Morocco File\W Mawr1.jpg"/>
          <p:cNvPicPr>
            <a:picLocks noGrp="1" noChangeAspect="1" noChangeArrowheads="1"/>
          </p:cNvPicPr>
          <p:nvPr>
            <p:ph idx="1"/>
          </p:nvPr>
        </p:nvPicPr>
        <p:blipFill>
          <a:blip r:embed="rId3" cstate="print"/>
          <a:srcRect/>
          <a:stretch>
            <a:fillRect/>
          </a:stretch>
        </p:blipFill>
        <p:spPr bwMode="auto">
          <a:xfrm>
            <a:off x="251520" y="1052736"/>
            <a:ext cx="8571245" cy="525658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472608"/>
          </a:xfrm>
        </p:spPr>
        <p:txBody>
          <a:bodyPr>
            <a:normAutofit/>
          </a:bodyPr>
          <a:lstStyle/>
          <a:p>
            <a:r>
              <a:rPr lang="cy-GB" dirty="0">
                <a:solidFill>
                  <a:srgbClr val="009900"/>
                </a:solidFill>
              </a:rPr>
              <a:t>After  the implementation of the previous training of leaders, have become well versed in writing bylaws for their association, however the farmers need some support of extension staff.</a:t>
            </a:r>
          </a:p>
          <a:p>
            <a:r>
              <a:rPr lang="cy-GB" dirty="0">
                <a:solidFill>
                  <a:srgbClr val="009900"/>
                </a:solidFill>
              </a:rPr>
              <a:t>Steps of Formation:</a:t>
            </a:r>
          </a:p>
          <a:p>
            <a:pPr lvl="1">
              <a:buFont typeface="Wingdings" pitchFamily="2" charset="2"/>
              <a:buChar char="q"/>
            </a:pPr>
            <a:r>
              <a:rPr lang="cy-GB" sz="2400" dirty="0">
                <a:solidFill>
                  <a:srgbClr val="009900"/>
                </a:solidFill>
              </a:rPr>
              <a:t> Preparation of a WUA working document (ByLaws) </a:t>
            </a:r>
          </a:p>
          <a:p>
            <a:pPr lvl="1">
              <a:buFont typeface="Wingdings" pitchFamily="2" charset="2"/>
              <a:buChar char="q"/>
            </a:pPr>
            <a:r>
              <a:rPr lang="cy-GB" sz="2400" dirty="0">
                <a:solidFill>
                  <a:srgbClr val="009900"/>
                </a:solidFill>
              </a:rPr>
              <a:t> Approval of the By-Laws by more than two third </a:t>
            </a:r>
          </a:p>
          <a:p>
            <a:pPr lvl="1">
              <a:buNone/>
            </a:pPr>
            <a:r>
              <a:rPr lang="cy-GB" sz="2400" dirty="0">
                <a:solidFill>
                  <a:srgbClr val="009900"/>
                </a:solidFill>
              </a:rPr>
              <a:t>    of the concerned farmers by 1-2 meetings in the  </a:t>
            </a:r>
          </a:p>
          <a:p>
            <a:pPr lvl="1">
              <a:buNone/>
            </a:pPr>
            <a:r>
              <a:rPr lang="cy-GB" sz="2400" dirty="0">
                <a:solidFill>
                  <a:srgbClr val="009900"/>
                </a:solidFill>
              </a:rPr>
              <a:t>    secondary canals,</a:t>
            </a:r>
          </a:p>
          <a:p>
            <a:pPr lvl="1">
              <a:buFont typeface="Wingdings" pitchFamily="2" charset="2"/>
              <a:buChar char="q"/>
            </a:pPr>
            <a:r>
              <a:rPr lang="cy-GB" sz="2400" dirty="0">
                <a:solidFill>
                  <a:srgbClr val="009900"/>
                </a:solidFill>
              </a:rPr>
              <a:t> election of WUA leaders in the presence of about  </a:t>
            </a:r>
          </a:p>
          <a:p>
            <a:pPr lvl="1">
              <a:buNone/>
            </a:pPr>
            <a:r>
              <a:rPr lang="cy-GB" sz="2400" dirty="0">
                <a:solidFill>
                  <a:srgbClr val="009900"/>
                </a:solidFill>
              </a:rPr>
              <a:t>    two third of the respective farmers (foundation </a:t>
            </a:r>
          </a:p>
          <a:p>
            <a:pPr lvl="1">
              <a:buNone/>
            </a:pPr>
            <a:r>
              <a:rPr lang="cy-GB" sz="2400" dirty="0">
                <a:solidFill>
                  <a:srgbClr val="009900"/>
                </a:solidFill>
              </a:rPr>
              <a:t>    members),</a:t>
            </a:r>
            <a:endParaRPr lang="en-US" sz="2400" dirty="0">
              <a:solidFill>
                <a:srgbClr val="009900"/>
              </a:solidFill>
            </a:endParaRPr>
          </a:p>
        </p:txBody>
      </p:sp>
      <p:sp>
        <p:nvSpPr>
          <p:cNvPr id="3" name="Title 2"/>
          <p:cNvSpPr>
            <a:spLocks noGrp="1"/>
          </p:cNvSpPr>
          <p:nvPr>
            <p:ph type="title"/>
          </p:nvPr>
        </p:nvSpPr>
        <p:spPr>
          <a:xfrm>
            <a:off x="0" y="260648"/>
            <a:ext cx="9144000" cy="792088"/>
          </a:xfrm>
        </p:spPr>
        <p:txBody>
          <a:bodyPr>
            <a:normAutofit fontScale="90000"/>
          </a:bodyPr>
          <a:lstStyle/>
          <a:p>
            <a:pPr marL="571500" lvl="0" indent="-571500">
              <a:buFont typeface="+mj-lt"/>
              <a:buAutoNum type="romanLcPeriod" startAt="6"/>
            </a:pPr>
            <a:r>
              <a:rPr lang="en-US" sz="3200" dirty="0"/>
              <a:t>Formation of  Water </a:t>
            </a:r>
            <a:r>
              <a:rPr lang="en-US" sz="3200" dirty="0">
                <a:solidFill>
                  <a:schemeClr val="accent5">
                    <a:lumMod val="75000"/>
                  </a:schemeClr>
                </a:solidFill>
              </a:rPr>
              <a:t>Users</a:t>
            </a:r>
            <a:r>
              <a:rPr lang="en-US" sz="3200" dirty="0"/>
              <a:t> Associations (WUAs)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892480" cy="1143000"/>
          </a:xfrm>
        </p:spPr>
        <p:txBody>
          <a:bodyPr>
            <a:noAutofit/>
          </a:bodyPr>
          <a:lstStyle/>
          <a:p>
            <a:pPr algn="ctr"/>
            <a:r>
              <a:rPr lang="en-US" sz="3200" dirty="0"/>
              <a:t>some pictures showing Steps of Formation of WUAs in Tihama. Yemen.</a:t>
            </a:r>
          </a:p>
        </p:txBody>
      </p:sp>
      <p:pic>
        <p:nvPicPr>
          <p:cNvPr id="4" name="Content Placeholder 3" descr="C:\Users\TEHAMA\Desktop\صور مصغرة لتأسيس الجمعيات\P1020901.JPG"/>
          <p:cNvPicPr>
            <a:picLocks noGrp="1"/>
          </p:cNvPicPr>
          <p:nvPr>
            <p:ph idx="1"/>
          </p:nvPr>
        </p:nvPicPr>
        <p:blipFill>
          <a:blip r:embed="rId3" cstate="print"/>
          <a:srcRect/>
          <a:stretch>
            <a:fillRect/>
          </a:stretch>
        </p:blipFill>
        <p:spPr bwMode="auto">
          <a:xfrm>
            <a:off x="899592" y="1313384"/>
            <a:ext cx="7488832" cy="5544616"/>
          </a:xfrm>
          <a:prstGeom prst="rect">
            <a:avLst/>
          </a:prstGeom>
          <a:noFill/>
          <a:ln w="3175">
            <a:solidFill>
              <a:schemeClr val="tx1"/>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الجرباء (2).JPG"/>
          <p:cNvPicPr>
            <a:picLocks noGrp="1"/>
          </p:cNvPicPr>
          <p:nvPr>
            <p:ph idx="1"/>
          </p:nvPr>
        </p:nvPicPr>
        <p:blipFill>
          <a:blip r:embed="rId3" cstate="print"/>
          <a:srcRect/>
          <a:stretch>
            <a:fillRect/>
          </a:stretch>
        </p:blipFill>
        <p:spPr bwMode="auto">
          <a:xfrm>
            <a:off x="323528" y="260648"/>
            <a:ext cx="8496944" cy="6597352"/>
          </a:xfrm>
          <a:prstGeom prst="rect">
            <a:avLst/>
          </a:prstGeom>
          <a:noFill/>
          <a:ln w="3175">
            <a:solidFill>
              <a:schemeClr val="tx1"/>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WUA formation (59).JPG"/>
          <p:cNvPicPr>
            <a:picLocks noGrp="1"/>
          </p:cNvPicPr>
          <p:nvPr>
            <p:ph idx="1"/>
          </p:nvPr>
        </p:nvPicPr>
        <p:blipFill>
          <a:blip r:embed="rId3" cstate="print"/>
          <a:srcRect/>
          <a:stretch>
            <a:fillRect/>
          </a:stretch>
        </p:blipFill>
        <p:spPr bwMode="auto">
          <a:xfrm>
            <a:off x="395536" y="404664"/>
            <a:ext cx="8352928" cy="6264696"/>
          </a:xfrm>
          <a:prstGeom prst="rect">
            <a:avLst/>
          </a:prstGeom>
          <a:noFill/>
          <a:ln w="3175">
            <a:solidFill>
              <a:schemeClr val="tx1"/>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DSC00298.JPG"/>
          <p:cNvPicPr>
            <a:picLocks noGrp="1"/>
          </p:cNvPicPr>
          <p:nvPr>
            <p:ph idx="1"/>
          </p:nvPr>
        </p:nvPicPr>
        <p:blipFill>
          <a:blip r:embed="rId3" cstate="print"/>
          <a:srcRect/>
          <a:stretch>
            <a:fillRect/>
          </a:stretch>
        </p:blipFill>
        <p:spPr bwMode="auto">
          <a:xfrm>
            <a:off x="395536" y="188640"/>
            <a:ext cx="8208912" cy="6336704"/>
          </a:xfrm>
          <a:prstGeom prst="rect">
            <a:avLst/>
          </a:prstGeom>
          <a:noFill/>
          <a:ln w="3175">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DSC00290.JPG"/>
          <p:cNvPicPr>
            <a:picLocks noGrp="1"/>
          </p:cNvPicPr>
          <p:nvPr>
            <p:ph idx="1"/>
          </p:nvPr>
        </p:nvPicPr>
        <p:blipFill>
          <a:blip r:embed="rId3" cstate="print"/>
          <a:srcRect/>
          <a:stretch>
            <a:fillRect/>
          </a:stretch>
        </p:blipFill>
        <p:spPr bwMode="auto">
          <a:xfrm>
            <a:off x="323528" y="260648"/>
            <a:ext cx="8568953" cy="6120680"/>
          </a:xfrm>
          <a:prstGeom prst="rect">
            <a:avLst/>
          </a:prstGeom>
          <a:noFill/>
          <a:ln w="3175">
            <a:solidFill>
              <a:schemeClr val="tx1"/>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تأسيس القاضية (11).JPG"/>
          <p:cNvPicPr>
            <a:picLocks noGrp="1"/>
          </p:cNvPicPr>
          <p:nvPr>
            <p:ph idx="1"/>
          </p:nvPr>
        </p:nvPicPr>
        <p:blipFill>
          <a:blip r:embed="rId3" cstate="print"/>
          <a:srcRect/>
          <a:stretch>
            <a:fillRect/>
          </a:stretch>
        </p:blipFill>
        <p:spPr bwMode="auto">
          <a:xfrm>
            <a:off x="323528" y="332656"/>
            <a:ext cx="8496944" cy="6120680"/>
          </a:xfrm>
          <a:prstGeom prst="rect">
            <a:avLst/>
          </a:prstGeom>
          <a:noFill/>
          <a:ln w="3175">
            <a:solidFill>
              <a:schemeClr val="tx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HAMA\Desktop\صور مصغرة لتأسيس الجمعيات\Moreiah-beirah (35).JPG"/>
          <p:cNvPicPr>
            <a:picLocks noGrp="1"/>
          </p:cNvPicPr>
          <p:nvPr>
            <p:ph idx="1"/>
          </p:nvPr>
        </p:nvPicPr>
        <p:blipFill>
          <a:blip r:embed="rId3" cstate="print"/>
          <a:srcRect/>
          <a:stretch>
            <a:fillRect/>
          </a:stretch>
        </p:blipFill>
        <p:spPr bwMode="auto">
          <a:xfrm>
            <a:off x="323528" y="260648"/>
            <a:ext cx="8424936" cy="6192688"/>
          </a:xfrm>
          <a:prstGeom prst="rect">
            <a:avLst/>
          </a:prstGeom>
          <a:noFill/>
          <a:ln w="3175">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8964488" cy="4525963"/>
          </a:xfrm>
        </p:spPr>
        <p:txBody>
          <a:bodyPr>
            <a:normAutofit lnSpcReduction="10000"/>
          </a:bodyPr>
          <a:lstStyle/>
          <a:p>
            <a:r>
              <a:rPr lang="en-US" dirty="0">
                <a:solidFill>
                  <a:srgbClr val="002060"/>
                </a:solidFill>
              </a:rPr>
              <a:t>At the core of the strategy for strengthening and ensuring the long term viability of WUAs is:</a:t>
            </a:r>
            <a:r>
              <a:rPr lang="en-US" dirty="0"/>
              <a:t> </a:t>
            </a:r>
          </a:p>
          <a:p>
            <a:pPr>
              <a:buNone/>
            </a:pPr>
            <a:r>
              <a:rPr lang="en-US" b="1" i="1" dirty="0">
                <a:solidFill>
                  <a:schemeClr val="accent2"/>
                </a:solidFill>
              </a:rPr>
              <a:t>   </a:t>
            </a:r>
          </a:p>
          <a:p>
            <a:pPr>
              <a:buNone/>
            </a:pPr>
            <a:r>
              <a:rPr lang="en-US" b="1" i="1" dirty="0">
                <a:solidFill>
                  <a:schemeClr val="accent2"/>
                </a:solidFill>
              </a:rPr>
              <a:t>   </a:t>
            </a:r>
            <a:r>
              <a:rPr lang="en-US" sz="3600" b="1" i="1" dirty="0">
                <a:solidFill>
                  <a:schemeClr val="accent2"/>
                </a:solidFill>
              </a:rPr>
              <a:t>Having a Management Board that is aware of its core tasks and activities and that possess the necessary technical, managerial and financial capability to effectively carryout these tasks and activities</a:t>
            </a:r>
            <a:endParaRPr lang="en-US" sz="3600" b="1" dirty="0">
              <a:solidFill>
                <a:schemeClr val="accent2"/>
              </a:solidFill>
            </a:endParaRPr>
          </a:p>
          <a:p>
            <a:endParaRPr lang="en-US" dirty="0"/>
          </a:p>
        </p:txBody>
      </p:sp>
      <p:sp>
        <p:nvSpPr>
          <p:cNvPr id="3" name="Title 2"/>
          <p:cNvSpPr>
            <a:spLocks noGrp="1"/>
          </p:cNvSpPr>
          <p:nvPr>
            <p:ph type="title"/>
          </p:nvPr>
        </p:nvSpPr>
        <p:spPr>
          <a:xfrm>
            <a:off x="251520" y="274638"/>
            <a:ext cx="8640960" cy="850106"/>
          </a:xfrm>
        </p:spPr>
        <p:txBody>
          <a:bodyPr vert="horz" rtlCol="0" anchor="ctr">
            <a:noAutofit/>
            <a:scene3d>
              <a:camera prst="orthographicFront"/>
              <a:lightRig rig="soft" dir="t"/>
            </a:scene3d>
            <a:sp3d prstMaterial="softEdge">
              <a:bevelT w="25400" h="25400"/>
            </a:sp3d>
          </a:bodyPr>
          <a:lstStyle/>
          <a:p>
            <a:pPr marL="571500" indent="-571500" algn="ctr">
              <a:buFont typeface="+mj-lt"/>
              <a:buAutoNum type="romanLcPeriod" startAt="7"/>
            </a:pPr>
            <a:r>
              <a:rPr lang="en-US" sz="3200" dirty="0">
                <a:solidFill>
                  <a:schemeClr val="accent2"/>
                </a:solidFill>
              </a:rPr>
              <a:t>Strategy for strengthening WUAs</a:t>
            </a:r>
            <a:br>
              <a:rPr lang="en-US" sz="3200" dirty="0">
                <a:solidFill>
                  <a:schemeClr val="accent2"/>
                </a:solidFill>
              </a:rPr>
            </a:br>
            <a:r>
              <a:rPr lang="en-US" sz="3200" dirty="0">
                <a:solidFill>
                  <a:schemeClr val="accent2"/>
                </a:solidFill>
              </a:rPr>
              <a:t> in Tihama Region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6021288"/>
          </a:xfrm>
        </p:spPr>
        <p:txBody>
          <a:bodyPr>
            <a:normAutofit fontScale="92500" lnSpcReduction="20000"/>
          </a:bodyPr>
          <a:lstStyle/>
          <a:p>
            <a:r>
              <a:rPr lang="en-US" dirty="0">
                <a:solidFill>
                  <a:srgbClr val="002060"/>
                </a:solidFill>
              </a:rPr>
              <a:t>The strategy entails the following elements</a:t>
            </a:r>
            <a:r>
              <a:rPr lang="en-US" dirty="0"/>
              <a:t>:</a:t>
            </a:r>
          </a:p>
          <a:p>
            <a:pPr lvl="0" fontAlgn="base" hangingPunct="0">
              <a:buFont typeface="Wingdings" pitchFamily="2" charset="2"/>
              <a:buChar char="q"/>
            </a:pPr>
            <a:r>
              <a:rPr lang="en-US" dirty="0"/>
              <a:t>Training WUA Management Board members on “Managing WUAs”;</a:t>
            </a:r>
          </a:p>
          <a:p>
            <a:pPr fontAlgn="base" hangingPunct="0">
              <a:buFont typeface="Wingdings" pitchFamily="2" charset="2"/>
              <a:buChar char="q"/>
            </a:pPr>
            <a:r>
              <a:rPr lang="en-US" dirty="0"/>
              <a:t>Training WUA Management Board members on “sustainability of WUAs”;</a:t>
            </a:r>
          </a:p>
          <a:p>
            <a:pPr lvl="0" fontAlgn="base" hangingPunct="0">
              <a:buFont typeface="Wingdings" pitchFamily="2" charset="2"/>
              <a:buChar char="q"/>
            </a:pPr>
            <a:r>
              <a:rPr lang="en-US" dirty="0"/>
              <a:t>On-site practical training of WUA Management Board on technical features of the Wadi  spate irrigation system;</a:t>
            </a:r>
          </a:p>
          <a:p>
            <a:pPr fontAlgn="base" hangingPunct="0">
              <a:buFont typeface="Wingdings" pitchFamily="2" charset="2"/>
              <a:buChar char="q"/>
            </a:pPr>
            <a:r>
              <a:rPr lang="en-US" dirty="0"/>
              <a:t>Placing the WUAs at the centre of the agricultural extension activities </a:t>
            </a:r>
          </a:p>
          <a:p>
            <a:pPr fontAlgn="base" hangingPunct="0">
              <a:buFont typeface="Wingdings" pitchFamily="2" charset="2"/>
              <a:buChar char="q"/>
            </a:pPr>
            <a:r>
              <a:rPr lang="en-US" dirty="0"/>
              <a:t>Providing small works contract to WUAs</a:t>
            </a:r>
          </a:p>
          <a:p>
            <a:pPr fontAlgn="base" hangingPunct="0">
              <a:buFont typeface="Wingdings" pitchFamily="2" charset="2"/>
              <a:buChar char="q"/>
            </a:pPr>
            <a:r>
              <a:rPr lang="en-US" dirty="0"/>
              <a:t>Provide extra incentive to outstanding WUA Management Board members that take concrete initiatives that bring about benefits to the WUA</a:t>
            </a:r>
          </a:p>
          <a:p>
            <a:pPr lvl="3">
              <a:buFont typeface="Wingdings" pitchFamily="2" charset="2"/>
              <a:buChar char="v"/>
            </a:pPr>
            <a:r>
              <a:rPr lang="en-US" sz="2600" dirty="0">
                <a:solidFill>
                  <a:srgbClr val="078513"/>
                </a:solidFill>
              </a:rPr>
              <a:t>Making contacts with development agencies</a:t>
            </a:r>
          </a:p>
          <a:p>
            <a:pPr lvl="3">
              <a:buFont typeface="Wingdings" pitchFamily="2" charset="2"/>
              <a:buChar char="v"/>
            </a:pPr>
            <a:r>
              <a:rPr lang="en-US" sz="2600" dirty="0">
                <a:solidFill>
                  <a:srgbClr val="078513"/>
                </a:solidFill>
              </a:rPr>
              <a:t>Organizing and implementing small repair and maintenance works</a:t>
            </a:r>
            <a:r>
              <a:rPr lang="en-US" sz="2600" dirty="0"/>
              <a:t>.</a:t>
            </a:r>
          </a:p>
        </p:txBody>
      </p:sp>
      <p:sp>
        <p:nvSpPr>
          <p:cNvPr id="4" name="Title 2"/>
          <p:cNvSpPr>
            <a:spLocks noGrp="1"/>
          </p:cNvSpPr>
          <p:nvPr>
            <p:ph type="title"/>
          </p:nvPr>
        </p:nvSpPr>
        <p:spPr>
          <a:xfrm>
            <a:off x="457200" y="274638"/>
            <a:ext cx="8435280" cy="490066"/>
          </a:xfrm>
        </p:spPr>
        <p:txBody>
          <a:bodyPr vert="horz" rtlCol="0" anchor="ctr">
            <a:noAutofit/>
            <a:scene3d>
              <a:camera prst="orthographicFront"/>
              <a:lightRig rig="soft" dir="t"/>
            </a:scene3d>
            <a:sp3d prstMaterial="softEdge">
              <a:bevelT w="25400" h="25400"/>
            </a:sp3d>
          </a:bodyPr>
          <a:lstStyle/>
          <a:p>
            <a:pPr marL="571500" indent="-571500">
              <a:buFont typeface="+mj-lt"/>
              <a:buAutoNum type="romanLcPeriod" startAt="7"/>
            </a:pPr>
            <a:r>
              <a:rPr lang="en-US" sz="2400" dirty="0">
                <a:solidFill>
                  <a:schemeClr val="accent2"/>
                </a:solidFill>
              </a:rPr>
              <a:t>Strategy for strengthening WUAs in Tihama Region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00808"/>
            <a:ext cx="8676456" cy="3586403"/>
          </a:xfrm>
        </p:spPr>
        <p:txBody>
          <a:bodyPr/>
          <a:lstStyle/>
          <a:p>
            <a:r>
              <a:rPr lang="en-US" dirty="0">
                <a:solidFill>
                  <a:srgbClr val="002060"/>
                </a:solidFill>
              </a:rPr>
              <a:t>The Tihama Development Authority(TDA)  with support of The European Union Food Security Programs through Technical Assistance  Project (TA) to the TDA in increasing water management and productivity in the Tihama Region, have embarked on the establishment of Water User Associations (WUAs) in Wadi </a:t>
            </a:r>
            <a:r>
              <a:rPr lang="en-US" dirty="0" err="1">
                <a:solidFill>
                  <a:srgbClr val="002060"/>
                </a:solidFill>
              </a:rPr>
              <a:t>Mawr</a:t>
            </a:r>
            <a:r>
              <a:rPr lang="en-US" dirty="0">
                <a:solidFill>
                  <a:srgbClr val="002060"/>
                </a:solidFill>
              </a:rPr>
              <a:t>, Wadi </a:t>
            </a:r>
            <a:r>
              <a:rPr lang="en-US" dirty="0" err="1">
                <a:solidFill>
                  <a:srgbClr val="002060"/>
                </a:solidFill>
              </a:rPr>
              <a:t>Siham</a:t>
            </a:r>
            <a:r>
              <a:rPr lang="en-US" dirty="0">
                <a:solidFill>
                  <a:srgbClr val="002060"/>
                </a:solidFill>
              </a:rPr>
              <a:t> and Wadi  Rima’a</a:t>
            </a:r>
          </a:p>
        </p:txBody>
      </p:sp>
      <p:sp>
        <p:nvSpPr>
          <p:cNvPr id="3" name="Title 2"/>
          <p:cNvSpPr>
            <a:spLocks noGrp="1"/>
          </p:cNvSpPr>
          <p:nvPr>
            <p:ph type="title"/>
          </p:nvPr>
        </p:nvSpPr>
        <p:spPr>
          <a:xfrm>
            <a:off x="611560" y="404664"/>
            <a:ext cx="7715200" cy="724942"/>
          </a:xfrm>
        </p:spPr>
        <p:txBody>
          <a:bodyPr>
            <a:normAutofit/>
          </a:bodyPr>
          <a:lstStyle/>
          <a:p>
            <a:pPr algn="ctr"/>
            <a:r>
              <a:rPr lang="en-US" sz="2400" dirty="0">
                <a:solidFill>
                  <a:srgbClr val="078513"/>
                </a:solidFill>
              </a:rPr>
              <a:t>TA-TDA European Union Food Security Programs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9"/>
            <a:ext cx="9144000" cy="3603855"/>
          </a:xfrm>
        </p:spPr>
        <p:txBody>
          <a:bodyPr>
            <a:normAutofit/>
          </a:bodyPr>
          <a:lstStyle/>
          <a:p>
            <a:r>
              <a:rPr lang="en-US" sz="4800" dirty="0"/>
              <a:t>Please Watch this 8 minutes  Video which talk about </a:t>
            </a:r>
          </a:p>
          <a:p>
            <a:pPr>
              <a:buNone/>
            </a:pPr>
            <a:r>
              <a:rPr lang="en-US" sz="4800" dirty="0">
                <a:solidFill>
                  <a:schemeClr val="accent2"/>
                </a:solidFill>
                <a:hlinkClick r:id="rId3" action="ppaction://hlinkfile"/>
              </a:rPr>
              <a:t>Converted Dams </a:t>
            </a:r>
            <a:endParaRPr lang="en-US" sz="4800" dirty="0">
              <a:solidFill>
                <a:schemeClr val="accent2"/>
              </a:solidFill>
            </a:endParaRPr>
          </a:p>
          <a:p>
            <a:pPr>
              <a:buNone/>
            </a:pPr>
            <a:r>
              <a:rPr lang="en-US" sz="4800" dirty="0"/>
              <a:t>  in Tihama Region of Yemen</a:t>
            </a:r>
          </a:p>
        </p:txBody>
      </p:sp>
      <p:sp>
        <p:nvSpPr>
          <p:cNvPr id="3" name="Title 2"/>
          <p:cNvSpPr>
            <a:spLocks noGrp="1"/>
          </p:cNvSpPr>
          <p:nvPr>
            <p:ph type="title"/>
          </p:nvPr>
        </p:nvSpPr>
        <p:spPr/>
        <p:txBody>
          <a:bodyPr>
            <a:noAutofit/>
          </a:bodyPr>
          <a:lstStyle/>
          <a:p>
            <a:pPr algn="ctr"/>
            <a:r>
              <a:rPr lang="en-US" sz="8000" dirty="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229600" cy="4525963"/>
          </a:xfrm>
        </p:spPr>
        <p:txBody>
          <a:bodyPr>
            <a:normAutofit fontScale="92500" lnSpcReduction="20000"/>
          </a:bodyPr>
          <a:lstStyle/>
          <a:p>
            <a:r>
              <a:rPr lang="en-US" dirty="0">
                <a:solidFill>
                  <a:srgbClr val="002060"/>
                </a:solidFill>
              </a:rPr>
              <a:t>To implement this Task,  the TDA and TA assigned a Spate Irrigation and Participatory Irrigation Management (PIM) Specialist (Abraham </a:t>
            </a:r>
            <a:r>
              <a:rPr lang="en-US" dirty="0" err="1">
                <a:solidFill>
                  <a:srgbClr val="002060"/>
                </a:solidFill>
              </a:rPr>
              <a:t>Mehari</a:t>
            </a:r>
            <a:r>
              <a:rPr lang="en-US" dirty="0">
                <a:solidFill>
                  <a:srgbClr val="002060"/>
                </a:solidFill>
              </a:rPr>
              <a:t> </a:t>
            </a:r>
            <a:r>
              <a:rPr lang="en-US" dirty="0" err="1">
                <a:solidFill>
                  <a:srgbClr val="002060"/>
                </a:solidFill>
              </a:rPr>
              <a:t>Haile</a:t>
            </a:r>
            <a:r>
              <a:rPr lang="en-US" dirty="0">
                <a:solidFill>
                  <a:srgbClr val="002060"/>
                </a:solidFill>
              </a:rPr>
              <a:t>) to lead the WUA establishment approach with cooperation of Director of TDA Agriculture and Extension Director, This is because, the TDA and TA believe that WUAs could play a considerable role in the sustainable improvement of crop and livestock production through better operation and maintenance of the irrigation systems, improved agronomic practices, pest and disease control measures and other agricultural activities in the Tihama Region by significantly contributing to:</a:t>
            </a:r>
          </a:p>
        </p:txBody>
      </p:sp>
      <p:sp>
        <p:nvSpPr>
          <p:cNvPr id="3" name="Title 2"/>
          <p:cNvSpPr>
            <a:spLocks noGrp="1"/>
          </p:cNvSpPr>
          <p:nvPr>
            <p:ph type="title"/>
          </p:nvPr>
        </p:nvSpPr>
        <p:spPr>
          <a:xfrm>
            <a:off x="2915816" y="476672"/>
            <a:ext cx="2962672" cy="580926"/>
          </a:xfrm>
        </p:spPr>
        <p:txBody>
          <a:bodyPr>
            <a:normAutofit/>
          </a:bodyPr>
          <a:lstStyle/>
          <a:p>
            <a:r>
              <a:rPr lang="en-US" sz="2800" dirty="0">
                <a:solidFill>
                  <a:srgbClr val="078513"/>
                </a:solidFill>
              </a:rPr>
              <a:t>TA-TDA Project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090459"/>
          </a:xfrm>
        </p:spPr>
        <p:txBody>
          <a:bodyPr/>
          <a:lstStyle/>
          <a:p>
            <a:pPr lvl="0" fontAlgn="base" hangingPunct="0"/>
            <a:r>
              <a:rPr lang="en-US" dirty="0">
                <a:solidFill>
                  <a:srgbClr val="002060"/>
                </a:solidFill>
              </a:rPr>
              <a:t>Timely and appropriate operation and maintenance of the spate irrigation system in the Tihama;</a:t>
            </a:r>
          </a:p>
          <a:p>
            <a:pPr lvl="0" fontAlgn="base" hangingPunct="0"/>
            <a:r>
              <a:rPr lang="en-US" dirty="0">
                <a:solidFill>
                  <a:srgbClr val="002060"/>
                </a:solidFill>
              </a:rPr>
              <a:t>Fair water sharing within and among the upstream, midstream and downstream farmers; </a:t>
            </a:r>
          </a:p>
          <a:p>
            <a:r>
              <a:rPr lang="en-US" dirty="0">
                <a:solidFill>
                  <a:srgbClr val="002060"/>
                </a:solidFill>
              </a:rPr>
              <a:t>Adoption of improved agronomic practices, pest and disease control measures and other relevant agricultural practices</a:t>
            </a:r>
          </a:p>
        </p:txBody>
      </p:sp>
      <p:sp>
        <p:nvSpPr>
          <p:cNvPr id="3" name="Title 2"/>
          <p:cNvSpPr>
            <a:spLocks noGrp="1"/>
          </p:cNvSpPr>
          <p:nvPr>
            <p:ph type="title"/>
          </p:nvPr>
        </p:nvSpPr>
        <p:spPr>
          <a:xfrm>
            <a:off x="2699792" y="620688"/>
            <a:ext cx="2962672" cy="580926"/>
          </a:xfrm>
        </p:spPr>
        <p:txBody>
          <a:bodyPr>
            <a:normAutofit/>
          </a:bodyPr>
          <a:lstStyle/>
          <a:p>
            <a:r>
              <a:rPr lang="en-US" sz="2800" dirty="0">
                <a:solidFill>
                  <a:srgbClr val="078513"/>
                </a:solidFill>
              </a:rPr>
              <a:t>TA-TDA Project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229600" cy="3730419"/>
          </a:xfrm>
        </p:spPr>
        <p:txBody>
          <a:bodyPr>
            <a:normAutofit/>
          </a:bodyPr>
          <a:lstStyle/>
          <a:p>
            <a:pPr lvl="0" fontAlgn="base" hangingPunct="0"/>
            <a:r>
              <a:rPr lang="en-US" sz="3600" dirty="0"/>
              <a:t>A wide support base among the farming community; </a:t>
            </a:r>
          </a:p>
          <a:p>
            <a:pPr lvl="0" fontAlgn="base" hangingPunct="0"/>
            <a:r>
              <a:rPr lang="en-US" sz="3600" dirty="0"/>
              <a:t>A streamlined organizational structures process; </a:t>
            </a:r>
          </a:p>
          <a:p>
            <a:pPr lvl="0" fontAlgn="base" hangingPunct="0"/>
            <a:r>
              <a:rPr lang="en-US" sz="3600" dirty="0"/>
              <a:t>A well defined by-law</a:t>
            </a:r>
          </a:p>
          <a:p>
            <a:pPr lvl="0" fontAlgn="base" hangingPunct="0"/>
            <a:r>
              <a:rPr lang="en-US" sz="3600" dirty="0"/>
              <a:t>A Management Board</a:t>
            </a:r>
          </a:p>
          <a:p>
            <a:endParaRPr lang="en-US" sz="3600" dirty="0"/>
          </a:p>
        </p:txBody>
      </p:sp>
      <p:sp>
        <p:nvSpPr>
          <p:cNvPr id="3" name="Title 2"/>
          <p:cNvSpPr>
            <a:spLocks noGrp="1"/>
          </p:cNvSpPr>
          <p:nvPr>
            <p:ph type="title"/>
          </p:nvPr>
        </p:nvSpPr>
        <p:spPr>
          <a:xfrm>
            <a:off x="395536" y="476672"/>
            <a:ext cx="8075240" cy="792088"/>
          </a:xfrm>
        </p:spPr>
        <p:txBody>
          <a:bodyPr>
            <a:noAutofit/>
          </a:bodyPr>
          <a:lstStyle/>
          <a:p>
            <a:br>
              <a:rPr lang="en-US" sz="2400" dirty="0"/>
            </a:br>
            <a:r>
              <a:rPr lang="en-US" sz="2400" dirty="0">
                <a:solidFill>
                  <a:srgbClr val="FF0000"/>
                </a:solidFill>
              </a:rPr>
              <a:t>To be credible partners in the above noted activities, the WUAs, should, among other things, have:</a:t>
            </a:r>
            <a:br>
              <a:rPr lang="en-US" sz="2400" dirty="0">
                <a:solidFill>
                  <a:srgbClr val="FF0000"/>
                </a:solidFill>
              </a:rPr>
            </a:br>
            <a:endParaRPr 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rgbClr val="00B050"/>
                </a:solidFill>
              </a:rPr>
              <a:t>For WUAs to be viable and sustainable, the farmers, with the help of their elected representatives:</a:t>
            </a:r>
          </a:p>
          <a:p>
            <a:pPr lvl="1" fontAlgn="base" hangingPunct="0">
              <a:buFont typeface="Wingdings" pitchFamily="2" charset="2"/>
              <a:buChar char="v"/>
            </a:pPr>
            <a:r>
              <a:rPr lang="en-US" dirty="0">
                <a:solidFill>
                  <a:schemeClr val="accent1">
                    <a:lumMod val="75000"/>
                  </a:schemeClr>
                </a:solidFill>
              </a:rPr>
              <a:t>Should play a lead role throughout the WUA establishment process;</a:t>
            </a:r>
          </a:p>
          <a:p>
            <a:pPr lvl="1" fontAlgn="base" hangingPunct="0">
              <a:buFont typeface="Wingdings" pitchFamily="2" charset="2"/>
              <a:buChar char="v"/>
            </a:pPr>
            <a:r>
              <a:rPr lang="en-US" dirty="0">
                <a:solidFill>
                  <a:schemeClr val="accent1">
                    <a:lumMod val="75000"/>
                  </a:schemeClr>
                </a:solidFill>
              </a:rPr>
              <a:t>Should carefully evaluate the potential benefits of a WUA in relation to the tasks that they need to undertake. They should only decide to establish a WUA and take over responsibility for operation and maintenance of the systems and other agricultural activities, when they are confident that the economic gains will outweigh the extra tasks and obligations.</a:t>
            </a:r>
          </a:p>
          <a:p>
            <a:pPr fontAlgn="base" hangingPunct="0"/>
            <a:endParaRPr lang="en-US" dirty="0"/>
          </a:p>
          <a:p>
            <a:endParaRPr lang="en-US" dirty="0"/>
          </a:p>
        </p:txBody>
      </p:sp>
      <p:sp>
        <p:nvSpPr>
          <p:cNvPr id="3" name="Title 2"/>
          <p:cNvSpPr>
            <a:spLocks noGrp="1"/>
          </p:cNvSpPr>
          <p:nvPr>
            <p:ph type="title"/>
          </p:nvPr>
        </p:nvSpPr>
        <p:spPr>
          <a:xfrm>
            <a:off x="467544" y="332656"/>
            <a:ext cx="8229600" cy="1080120"/>
          </a:xfrm>
        </p:spPr>
        <p:txBody>
          <a:bodyPr>
            <a:noAutofit/>
          </a:bodyPr>
          <a:lstStyle/>
          <a:p>
            <a:pPr algn="ctr"/>
            <a:br>
              <a:rPr lang="en-US" sz="2800" dirty="0"/>
            </a:br>
            <a:br>
              <a:rPr lang="en-US" sz="2800" dirty="0"/>
            </a:br>
            <a:r>
              <a:rPr lang="en-US" sz="2800" dirty="0">
                <a:solidFill>
                  <a:srgbClr val="0070C0"/>
                </a:solidFill>
              </a:rPr>
              <a:t>THE STEPS OF ESTABLISHMENT WUAs</a:t>
            </a:r>
            <a:br>
              <a:rPr lang="en-US" sz="2800" dirty="0">
                <a:solidFill>
                  <a:srgbClr val="0070C0"/>
                </a:solidFill>
              </a:rPr>
            </a:br>
            <a:r>
              <a:rPr lang="en-US" sz="2800" dirty="0">
                <a:solidFill>
                  <a:srgbClr val="0070C0"/>
                </a:solidFill>
              </a:rPr>
              <a:t>IN TIHAMA RIGION OF YEM</a:t>
            </a:r>
            <a:r>
              <a:rPr lang="en-US" sz="2800" dirty="0"/>
              <a:t>EN</a:t>
            </a:r>
            <a:br>
              <a:rPr lang="en-US" sz="4000" dirty="0"/>
            </a:br>
            <a:endParaRPr lang="en-US"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552</TotalTime>
  <Words>1972</Words>
  <Application>Microsoft Office PowerPoint</Application>
  <PresentationFormat>Presentación en pantalla (4:3)</PresentationFormat>
  <Paragraphs>364</Paragraphs>
  <Slides>50</Slides>
  <Notes>50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vt:lpstr>
      <vt:lpstr>Calibri</vt:lpstr>
      <vt:lpstr>Lucida Sans Unicode</vt:lpstr>
      <vt:lpstr>Tahoma</vt:lpstr>
      <vt:lpstr>Verdana</vt:lpstr>
      <vt:lpstr>Wingdings</vt:lpstr>
      <vt:lpstr>Wingdings 2</vt:lpstr>
      <vt:lpstr>Wingdings 3</vt:lpstr>
      <vt:lpstr>Concourse</vt:lpstr>
      <vt:lpstr>Establishment  of Water Users Associations(WUAs) in the main Spate Irrigation Area in Tihama Region of Yemen</vt:lpstr>
      <vt:lpstr>Tihama Region of Yemen</vt:lpstr>
      <vt:lpstr>Republic of Yemen Map shows The Main Wadis of Tihama </vt:lpstr>
      <vt:lpstr>Wadi Mawr Map</vt:lpstr>
      <vt:lpstr>TA-TDA European Union Food Security Programs </vt:lpstr>
      <vt:lpstr>TA-TDA Project</vt:lpstr>
      <vt:lpstr>TA-TDA Project</vt:lpstr>
      <vt:lpstr> To be credible partners in the above noted activities, the WUAs, should, among other things, have: </vt:lpstr>
      <vt:lpstr>  THE STEPS OF ESTABLISHMENT WUAs IN TIHAMA RIGION OF YEMEN </vt:lpstr>
      <vt:lpstr>Informative and Follow up Farmers’ Meetings</vt:lpstr>
      <vt:lpstr>pictures about Informative Meeting activities</vt:lpstr>
      <vt:lpstr>pictures about Informative Meeting activities</vt:lpstr>
      <vt:lpstr>pictures about Informative Meeting activities</vt:lpstr>
      <vt:lpstr>pictures about Informative Meeting activities</vt:lpstr>
      <vt:lpstr>Data base Survey</vt:lpstr>
      <vt:lpstr>Annex 1: Walk-through survey form1 Name of Wadi: __________________ Name of secondary Canal: _________ Name of tertiary canal:  ___________</vt:lpstr>
      <vt:lpstr>Presentación de PowerPoint</vt:lpstr>
      <vt:lpstr>pictures about Training of Extension Staff  in Walk Trough Survey Subject</vt:lpstr>
      <vt:lpstr>Presentación de PowerPoint</vt:lpstr>
      <vt:lpstr>Presentación de PowerPoint</vt:lpstr>
      <vt:lpstr>Presentación de PowerPoint</vt:lpstr>
      <vt:lpstr> </vt:lpstr>
      <vt:lpstr>Criteria &amp; Ranking the selected lead farmers </vt:lpstr>
      <vt:lpstr>pictures about Selection of Lead farmers activities</vt:lpstr>
      <vt:lpstr>Presentación de PowerPoint</vt:lpstr>
      <vt:lpstr>Presentación de PowerPoint</vt:lpstr>
      <vt:lpstr>Presentación de PowerPoint</vt:lpstr>
      <vt:lpstr>WUAs Training for Leader Farmers and Extension staff</vt:lpstr>
      <vt:lpstr>WUAs Training for Leader Farmers and Extension staff</vt:lpstr>
      <vt:lpstr>WUAs Training for Leader Farmers  </vt:lpstr>
      <vt:lpstr>WUAs Training for Leader Farmers  </vt:lpstr>
      <vt:lpstr>Training of farmers by the lead farmers</vt:lpstr>
      <vt:lpstr>Training of farmers by the lead farmers</vt:lpstr>
      <vt:lpstr>  some pictures about Training     </vt:lpstr>
      <vt:lpstr>Presentación de PowerPoint</vt:lpstr>
      <vt:lpstr>Presentación de PowerPoint</vt:lpstr>
      <vt:lpstr>Presentación de PowerPoint</vt:lpstr>
      <vt:lpstr>Presentación de PowerPoint</vt:lpstr>
      <vt:lpstr>Presentación de PowerPoint</vt:lpstr>
      <vt:lpstr>Formation of  Water Users Associations (WUAs)</vt:lpstr>
      <vt:lpstr>some pictures showing Steps of Formation of WUAs in Tihama. Yemen.</vt:lpstr>
      <vt:lpstr>Presentación de PowerPoint</vt:lpstr>
      <vt:lpstr>Presentación de PowerPoint</vt:lpstr>
      <vt:lpstr>Presentación de PowerPoint</vt:lpstr>
      <vt:lpstr>Presentación de PowerPoint</vt:lpstr>
      <vt:lpstr>Presentación de PowerPoint</vt:lpstr>
      <vt:lpstr>Presentación de PowerPoint</vt:lpstr>
      <vt:lpstr>Strategy for strengthening WUAs  in Tihama Region</vt:lpstr>
      <vt:lpstr>Strategy for strengthening WUAs in Tihama Region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TEHAMA</dc:creator>
  <cp:lastModifiedBy>Vara Gutierrez, Marina</cp:lastModifiedBy>
  <cp:revision>13</cp:revision>
  <dcterms:created xsi:type="dcterms:W3CDTF">2011-10-13T19:33:52Z</dcterms:created>
  <dcterms:modified xsi:type="dcterms:W3CDTF">2021-06-24T08:13:02Z</dcterms:modified>
</cp:coreProperties>
</file>