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sldIdLst>
    <p:sldId id="289" r:id="rId2"/>
    <p:sldId id="257" r:id="rId3"/>
    <p:sldId id="334" r:id="rId4"/>
    <p:sldId id="360" r:id="rId5"/>
    <p:sldId id="372" r:id="rId6"/>
    <p:sldId id="379" r:id="rId7"/>
    <p:sldId id="374" r:id="rId8"/>
    <p:sldId id="335" r:id="rId9"/>
    <p:sldId id="386" r:id="rId10"/>
    <p:sldId id="358" r:id="rId11"/>
    <p:sldId id="345" r:id="rId12"/>
    <p:sldId id="343" r:id="rId13"/>
    <p:sldId id="352" r:id="rId14"/>
    <p:sldId id="362" r:id="rId15"/>
    <p:sldId id="363" r:id="rId16"/>
    <p:sldId id="337" r:id="rId17"/>
    <p:sldId id="385" r:id="rId18"/>
    <p:sldId id="371" r:id="rId19"/>
    <p:sldId id="351" r:id="rId20"/>
    <p:sldId id="383" r:id="rId21"/>
    <p:sldId id="380" r:id="rId22"/>
    <p:sldId id="338" r:id="rId23"/>
    <p:sldId id="354" r:id="rId24"/>
    <p:sldId id="346" r:id="rId25"/>
    <p:sldId id="364" r:id="rId26"/>
    <p:sldId id="344" r:id="rId27"/>
    <p:sldId id="349" r:id="rId28"/>
    <p:sldId id="365" r:id="rId29"/>
    <p:sldId id="353" r:id="rId30"/>
    <p:sldId id="361" r:id="rId31"/>
    <p:sldId id="339" r:id="rId32"/>
    <p:sldId id="368" r:id="rId33"/>
    <p:sldId id="369" r:id="rId34"/>
    <p:sldId id="356" r:id="rId35"/>
    <p:sldId id="377" r:id="rId36"/>
    <p:sldId id="381" r:id="rId37"/>
    <p:sldId id="347" r:id="rId38"/>
    <p:sldId id="357" r:id="rId39"/>
    <p:sldId id="375" r:id="rId40"/>
    <p:sldId id="378" r:id="rId41"/>
    <p:sldId id="340" r:id="rId42"/>
    <p:sldId id="382" r:id="rId43"/>
    <p:sldId id="341" r:id="rId44"/>
    <p:sldId id="348" r:id="rId45"/>
    <p:sldId id="384" r:id="rId46"/>
    <p:sldId id="34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van Steenberge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CC00"/>
    <a:srgbClr val="008000"/>
    <a:srgbClr val="99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74F1EF-30A3-4F9F-A08E-18A73DF0CEDD}" type="slidenum">
              <a:rPr lang="ar-SA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3172C-3745-4105-BF26-074B32BB38D6}" type="slidenum">
              <a:rPr lang="ar-SA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5AA29-CC68-48DD-8DA3-5FD107566360}" type="slidenum">
              <a:rPr lang="ar-SA"/>
              <a:pPr/>
              <a:t>30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50096-C4AE-4D35-BD5E-1483D7D9BF53}" type="slidenum">
              <a:rPr lang="ar-SA"/>
              <a:pPr/>
              <a:t>31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9F615-1410-49AF-8234-E057D7BBB15F}" type="slidenum">
              <a:rPr lang="ar-SA"/>
              <a:pPr/>
              <a:t>33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A6B90-B00A-4FD3-A823-DB831957218E}" type="slidenum">
              <a:rPr lang="ar-SA"/>
              <a:pPr/>
              <a:t>35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0646A-9638-4158-BF73-B58D069F4EE5}" type="slidenum">
              <a:rPr lang="ar-SA"/>
              <a:pPr/>
              <a:t>39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BD507-4FF7-439B-9E40-D8A1901EEC26}" type="slidenum">
              <a:rPr lang="ar-SA"/>
              <a:pPr/>
              <a:t>40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2F5D-4E6B-49F5-A9EE-5F3EB5F68E23}" type="slidenum">
              <a:rPr lang="ar-SA"/>
              <a:pPr/>
              <a:t>41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B4D51-2369-43D9-9885-77B1AB8270FE}" type="slidenum">
              <a:rPr lang="ar-SA"/>
              <a:pPr/>
              <a:t>42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C0DC5-8B2D-4D5B-857B-4E59B35D57F8}" type="slidenum">
              <a:rPr lang="ar-SA"/>
              <a:pPr/>
              <a:t>43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77121-9C56-47BB-BB70-621E7946A73C}" type="slidenum">
              <a:rPr lang="ar-SA"/>
              <a:pPr/>
              <a:t>45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BD799-9C05-45EB-902F-416727D2DC05}" type="slidenum">
              <a:rPr lang="ar-SA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F0AA-1BC1-47C5-9020-0024052F19C9}" type="slidenum">
              <a:rPr lang="ar-SA"/>
              <a:pPr/>
              <a:t>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E876B-CBBF-4A9B-8B9B-2BAA91804BA7}" type="slidenum">
              <a:rPr lang="ar-SA"/>
              <a:pPr/>
              <a:t>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03FEE-649E-4772-952A-A5002356D0AA}" type="slidenum">
              <a:rPr lang="ar-SA"/>
              <a:pPr/>
              <a:t>8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32150-D428-4442-A439-58027870578A}" type="slidenum">
              <a:rPr lang="ar-SA"/>
              <a:pPr/>
              <a:t>16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B8066-A256-4DC5-80B6-669B019031E4}" type="slidenum">
              <a:rPr lang="ar-SA"/>
              <a:pPr/>
              <a:t>17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FDCA3-2378-436C-893D-A1B3099E91C6}" type="slidenum">
              <a:rPr lang="ar-SA"/>
              <a:pPr/>
              <a:t>18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F052-7736-4D5D-9B60-1DBAF5B7E405}" type="slidenum">
              <a:rPr lang="ar-SA"/>
              <a:pPr/>
              <a:t>22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24525" y="6453188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6453188"/>
            <a:ext cx="289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/>
              <a:t>SpN and ILEIA Documentation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leisa.info/images/blank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leisa.info/images/blank.gi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3384550"/>
          </a:xfrm>
        </p:spPr>
        <p:txBody>
          <a:bodyPr/>
          <a:lstStyle/>
          <a:p>
            <a:br>
              <a:rPr lang="cy-GB" sz="3800">
                <a:solidFill>
                  <a:srgbClr val="009900"/>
                </a:solidFill>
              </a:rPr>
            </a:br>
            <a:r>
              <a:rPr lang="cy-GB" sz="3800" b="1">
                <a:solidFill>
                  <a:srgbClr val="008000"/>
                </a:solidFill>
              </a:rPr>
              <a:t>Unlocking the potential</a:t>
            </a:r>
            <a:br>
              <a:rPr lang="cy-GB" sz="3800" b="1">
                <a:solidFill>
                  <a:srgbClr val="008000"/>
                </a:solidFill>
              </a:rPr>
            </a:br>
            <a:r>
              <a:rPr lang="cy-GB" sz="3800" b="1">
                <a:solidFill>
                  <a:srgbClr val="008000"/>
                </a:solidFill>
              </a:rPr>
              <a:t> in spate irrigation:</a:t>
            </a:r>
            <a:br>
              <a:rPr lang="cy-GB" sz="3800" b="1">
                <a:solidFill>
                  <a:srgbClr val="008000"/>
                </a:solidFill>
              </a:rPr>
            </a:br>
            <a:br>
              <a:rPr lang="cy-GB" sz="3400" b="1">
                <a:solidFill>
                  <a:srgbClr val="008000"/>
                </a:solidFill>
              </a:rPr>
            </a:br>
            <a:r>
              <a:rPr lang="cy-GB" sz="2600" b="1">
                <a:solidFill>
                  <a:srgbClr val="008000"/>
                </a:solidFill>
              </a:rPr>
              <a:t>Improved Support and Improved Governance</a:t>
            </a:r>
            <a:br>
              <a:rPr lang="cy-GB" sz="1500" b="1">
                <a:solidFill>
                  <a:srgbClr val="008000"/>
                </a:solidFill>
              </a:rPr>
            </a:br>
            <a:endParaRPr lang="en-US" sz="3800" b="1">
              <a:solidFill>
                <a:srgbClr val="008000"/>
              </a:solidFill>
            </a:endParaRPr>
          </a:p>
        </p:txBody>
      </p:sp>
      <p:sp>
        <p:nvSpPr>
          <p:cNvPr id="84168" name="Rectangle 200"/>
          <p:cNvSpPr>
            <a:spLocks noChangeArrowheads="1"/>
          </p:cNvSpPr>
          <p:nvPr/>
        </p:nvSpPr>
        <p:spPr bwMode="auto">
          <a:xfrm>
            <a:off x="3729038" y="3048000"/>
            <a:ext cx="322262" cy="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84165" name="Picture 197" descr="http://www.leisa.info/images/blank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29038" y="3048000"/>
            <a:ext cx="9525" cy="476250"/>
          </a:xfrm>
          <a:prstGeom prst="rect">
            <a:avLst/>
          </a:prstGeom>
          <a:noFill/>
        </p:spPr>
      </p:pic>
      <p:graphicFrame>
        <p:nvGraphicFramePr>
          <p:cNvPr id="84248" name="Group 280"/>
          <p:cNvGraphicFramePr>
            <a:graphicFrameLocks noGrp="1"/>
          </p:cNvGraphicFramePr>
          <p:nvPr/>
        </p:nvGraphicFramePr>
        <p:xfrm>
          <a:off x="2830513" y="2295525"/>
          <a:ext cx="182562" cy="22685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4194" name="Picture 22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13" y="3302000"/>
            <a:ext cx="104775" cy="9525"/>
          </a:xfrm>
          <a:prstGeom prst="rect">
            <a:avLst/>
          </a:prstGeom>
          <a:noFill/>
        </p:spPr>
      </p:pic>
      <p:pic>
        <p:nvPicPr>
          <p:cNvPr id="84196" name="Picture 22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338" y="2341563"/>
            <a:ext cx="942975" cy="9525"/>
          </a:xfrm>
          <a:prstGeom prst="rect">
            <a:avLst/>
          </a:prstGeom>
          <a:noFill/>
        </p:spPr>
      </p:pic>
      <p:pic>
        <p:nvPicPr>
          <p:cNvPr id="84198" name="Picture 23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5063" y="3163888"/>
            <a:ext cx="152400" cy="9525"/>
          </a:xfrm>
          <a:prstGeom prst="rect">
            <a:avLst/>
          </a:prstGeom>
          <a:noFill/>
        </p:spPr>
      </p:pic>
      <p:pic>
        <p:nvPicPr>
          <p:cNvPr id="84200" name="Picture 23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3200" y="2341563"/>
            <a:ext cx="942975" cy="9525"/>
          </a:xfrm>
          <a:prstGeom prst="rect">
            <a:avLst/>
          </a:prstGeom>
          <a:noFill/>
        </p:spPr>
      </p:pic>
      <p:pic>
        <p:nvPicPr>
          <p:cNvPr id="84202" name="Picture 23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925" y="3163888"/>
            <a:ext cx="152400" cy="9525"/>
          </a:xfrm>
          <a:prstGeom prst="rect">
            <a:avLst/>
          </a:prstGeom>
          <a:noFill/>
        </p:spPr>
      </p:pic>
      <p:pic>
        <p:nvPicPr>
          <p:cNvPr id="84204" name="Picture 23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2341563"/>
            <a:ext cx="952500" cy="9525"/>
          </a:xfrm>
          <a:prstGeom prst="rect">
            <a:avLst/>
          </a:prstGeom>
          <a:noFill/>
        </p:spPr>
      </p:pic>
      <p:pic>
        <p:nvPicPr>
          <p:cNvPr id="84206" name="Picture 23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75" y="3163888"/>
            <a:ext cx="190500" cy="9525"/>
          </a:xfrm>
          <a:prstGeom prst="rect">
            <a:avLst/>
          </a:prstGeom>
          <a:noFill/>
        </p:spPr>
      </p:pic>
      <p:pic>
        <p:nvPicPr>
          <p:cNvPr id="84208" name="Picture 24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2341563"/>
            <a:ext cx="952500" cy="9525"/>
          </a:xfrm>
          <a:prstGeom prst="rect">
            <a:avLst/>
          </a:prstGeom>
          <a:noFill/>
        </p:spPr>
      </p:pic>
      <p:pic>
        <p:nvPicPr>
          <p:cNvPr id="84210" name="Picture 24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0238" y="3163888"/>
            <a:ext cx="171450" cy="9525"/>
          </a:xfrm>
          <a:prstGeom prst="rect">
            <a:avLst/>
          </a:prstGeom>
          <a:noFill/>
        </p:spPr>
      </p:pic>
      <p:pic>
        <p:nvPicPr>
          <p:cNvPr id="84212" name="Picture 24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3302000"/>
            <a:ext cx="9525" cy="9525"/>
          </a:xfrm>
          <a:prstGeom prst="rect">
            <a:avLst/>
          </a:prstGeom>
          <a:noFill/>
        </p:spPr>
      </p:pic>
      <p:pic>
        <p:nvPicPr>
          <p:cNvPr id="84252" name="Picture 284" descr="SIN 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718175"/>
            <a:ext cx="1944687" cy="735013"/>
          </a:xfrm>
          <a:prstGeom prst="rect">
            <a:avLst/>
          </a:prstGeom>
          <a:noFill/>
        </p:spPr>
      </p:pic>
      <p:pic>
        <p:nvPicPr>
          <p:cNvPr id="84253" name="Picture 285" descr="MMR-logo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4941888"/>
            <a:ext cx="2589212" cy="40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5940" name="Picture 4" descr="gSpate Irrigated Banana in Zab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20825"/>
            <a:ext cx="5616575" cy="4213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2628" name="Picture 4" descr="gHighly Productive Sorghum Crop Eastern Lowl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93850"/>
            <a:ext cx="5040312" cy="3778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0580" name="Picture 4" descr="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49388"/>
            <a:ext cx="5111750" cy="3832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9796" name="Picture 4" descr="gTeetak vegetable in market from sp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93850"/>
            <a:ext cx="4535487" cy="340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2339975" y="4941888"/>
            <a:ext cx="6192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nl-NL" b="1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301060" name="Picture 4" descr="DSCN08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28750"/>
            <a:ext cx="5400675" cy="4051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03106" name="Picture 2" descr="DSC03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669925" y="155575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Improved grain storage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7604125" y="1708150"/>
            <a:ext cx="12668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Detached</a:t>
            </a:r>
          </a:p>
          <a:p>
            <a:pPr algn="ctr"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from the</a:t>
            </a:r>
          </a:p>
          <a:p>
            <a:pPr algn="ctr"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wall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196975" y="5373688"/>
            <a:ext cx="177323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Detached</a:t>
            </a:r>
          </a:p>
          <a:p>
            <a:pPr algn="ctr"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from the floor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6080125" y="4070350"/>
            <a:ext cx="15287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Opening to </a:t>
            </a:r>
          </a:p>
          <a:p>
            <a:pPr>
              <a:spcBef>
                <a:spcPct val="20000"/>
              </a:spcBef>
            </a:pPr>
            <a:r>
              <a:rPr lang="nl-NL">
                <a:solidFill>
                  <a:srgbClr val="FFFFCC"/>
                </a:solidFill>
                <a:latin typeface="Verdana" pitchFamily="34" charset="0"/>
              </a:rPr>
              <a:t>take grains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Agricultural production - 2</a:t>
            </a:r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Improved soil moisture management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Pre irrigation planting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Promote burrowing rodents, crusteans and insects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Improved field overflow structures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Ploughing, mulching, field bunding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Rules on maintaining field bunds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Water distribution to allow second turns – keeping command area compact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80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</p:txBody>
      </p:sp>
      <p:pic>
        <p:nvPicPr>
          <p:cNvPr id="269317" name="Picture 5" descr="gField preparation in Seiyun1 manually by 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3457575" cy="25939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37923" name="Picture 3" descr="tihamaye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125538"/>
            <a:ext cx="4149725" cy="476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3048000" y="1295400"/>
            <a:ext cx="1752600" cy="3352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14371" name="Picture 3" descr="PIC_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5181600" cy="38862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8773" name="Picture 5" descr="ox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96975"/>
            <a:ext cx="5641975" cy="4232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Some basics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Area known around 2,600,000 Million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North Africa – in decline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Horn of Africa – increase for crop, livestock. agroforestry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Elsewhere in Africa – livestock related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Middle East – highly productive conjunctive systems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Iran and Pakistan – largest area, but neglected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Central Asia and Latin America – the great unknown</a:t>
            </a:r>
          </a:p>
        </p:txBody>
      </p:sp>
      <p:pic>
        <p:nvPicPr>
          <p:cNvPr id="6155" name="Picture 11" descr="Daraban z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7575" y="1844675"/>
            <a:ext cx="4021138" cy="301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33828" name="Picture 4" descr="impl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925" y="1544638"/>
            <a:ext cx="5516563" cy="376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29730" name="Picture 2" descr="DSC03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7988"/>
          </a:xfrm>
          <a:prstGeom prst="rect">
            <a:avLst/>
          </a:prstGeom>
          <a:noFill/>
        </p:spPr>
      </p:pic>
      <p:pic>
        <p:nvPicPr>
          <p:cNvPr id="329731" name="Picture 3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149725"/>
            <a:ext cx="3200400" cy="2400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9732" name="Line 4"/>
          <p:cNvSpPr>
            <a:spLocks noChangeShapeType="1"/>
          </p:cNvSpPr>
          <p:nvPr/>
        </p:nvSpPr>
        <p:spPr bwMode="auto">
          <a:xfrm flipH="1">
            <a:off x="3657600" y="5334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Non - agricultural production</a:t>
            </a: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Improved livestock production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Restocking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Paravet services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Improved breeds (exchange)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Range land improvement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Improved agroforestry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Spate agroforestry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Uprooting invasive species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Improved marketing of non timber products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Selective tree cutting bans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/>
          </a:p>
        </p:txBody>
      </p:sp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50" y="1916113"/>
            <a:ext cx="4178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1845" name="Picture 5" descr="gspate areas range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824413" cy="3619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3652" name="Picture 4" descr="gDSC01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44650"/>
            <a:ext cx="5256212" cy="3521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04131" name="Picture 3" descr="DSC01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28775"/>
            <a:ext cx="5791200" cy="4343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350963"/>
            <a:ext cx="5187950" cy="4256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1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1871662" cy="1654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25538"/>
            <a:ext cx="5761037" cy="431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05154" name="Picture 2" descr="DSC036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669925" y="304800"/>
            <a:ext cx="445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>
                <a:latin typeface="Verdana" pitchFamily="34" charset="0"/>
              </a:rPr>
              <a:t>Forest plantation in DI Khan (year 1)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 flipH="1">
            <a:off x="4648200" y="3657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>
            <a:off x="5943600" y="3657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4876800" y="4073525"/>
            <a:ext cx="233521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1600">
                <a:solidFill>
                  <a:srgbClr val="FFFFCC"/>
                </a:solidFill>
                <a:latin typeface="Verdana" pitchFamily="34" charset="0"/>
              </a:rPr>
              <a:t>Slope towards plants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276350"/>
            <a:ext cx="5256212" cy="4289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Some more basics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People directly dependent on spate irrigation systems: 9-13 Million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Poverty pockets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Difficult and risky but can contribute substantially to food security, poverty reduction, adaptation to climate variability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Improvement options in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Agricultural production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Non agricultural production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Improving livelihoods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</p:txBody>
      </p:sp>
      <p:pic>
        <p:nvPicPr>
          <p:cNvPr id="264198" name="Picture 6" descr="gDSC039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89138"/>
            <a:ext cx="3849687" cy="2887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77323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9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y-GB" sz="3400">
                <a:solidFill>
                  <a:srgbClr val="009900"/>
                </a:solidFill>
              </a:rPr>
              <a:t>Kitara traditional production system: Documentation in Riman Village</a:t>
            </a:r>
            <a:endParaRPr lang="en-US" sz="3400">
              <a:solidFill>
                <a:srgbClr val="009900"/>
              </a:solidFill>
            </a:endParaRP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4249738" cy="10080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cy-GB" sz="1900"/>
              <a:t>Dripping black fluid flows on Concrete floar and is collected in a hole (traditional)</a:t>
            </a:r>
            <a:endParaRPr lang="cy-GB" sz="2900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4645025" y="4365625"/>
            <a:ext cx="51831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cy-GB" sz="1900"/>
              <a:t>   Dripping black fluid is collected </a:t>
            </a:r>
            <a:br>
              <a:rPr lang="cy-GB" sz="1900"/>
            </a:br>
            <a:r>
              <a:rPr lang="cy-GB" sz="1900"/>
              <a:t>     through a pipe into a container </a:t>
            </a:r>
            <a:br>
              <a:rPr lang="cy-GB" sz="1900"/>
            </a:br>
            <a:r>
              <a:rPr lang="cy-GB" sz="1900"/>
              <a:t>     with a cloth filter on top </a:t>
            </a:r>
            <a:br>
              <a:rPr lang="cy-GB" sz="1900"/>
            </a:br>
            <a:r>
              <a:rPr lang="cy-GB" sz="1900"/>
              <a:t>     (improved traditional)</a:t>
            </a:r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6011863" y="3429000"/>
            <a:ext cx="863600" cy="7191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nl-NL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068638"/>
            <a:ext cx="3495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Improved livelihoods</a:t>
            </a: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Drinking water improvements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Improved drinking water ponds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Sand dams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Wells in dry rivers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Managed artificial recharge through low weirs, subsurface dams and water spreading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Water distribution tailored to groundwater recharge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1800"/>
              <a:t>Protection measures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Village flood protection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River bank protection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Dune stabilization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1600"/>
              <a:t>Eradication of malaria and tryposonamis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</p:txBody>
      </p:sp>
      <p:pic>
        <p:nvPicPr>
          <p:cNvPr id="273414" name="Picture 6" descr="Collecting Water She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844675"/>
            <a:ext cx="4240212" cy="317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10274" name="Picture 2" descr="Recharge Wier at the wadi bed (Al-sheah Tarim)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399212" cy="44386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525463" y="1989138"/>
            <a:ext cx="5270500" cy="739775"/>
          </a:xfrm>
          <a:prstGeom prst="rect">
            <a:avLst/>
          </a:prstGeom>
          <a:solidFill>
            <a:srgbClr val="E3EDB1"/>
          </a:solidFill>
          <a:ln w="38100">
            <a:solidFill>
              <a:srgbClr val="A1FDD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000">
                <a:latin typeface="Verdana" pitchFamily="34" charset="0"/>
              </a:rPr>
              <a:t>LOW RECHARGE WEIR </a:t>
            </a:r>
          </a:p>
          <a:p>
            <a:r>
              <a:rPr lang="nl-NL" sz="2000">
                <a:latin typeface="Verdana" pitchFamily="34" charset="0"/>
              </a:rPr>
              <a:t>TO SLOW DOWN AND SPREAD FLOODS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11298" name="Picture 2" descr="DSC00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428625" y="4843463"/>
            <a:ext cx="4919663" cy="720725"/>
          </a:xfrm>
          <a:prstGeom prst="rect">
            <a:avLst/>
          </a:prstGeom>
          <a:solidFill>
            <a:srgbClr val="D4D2C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000">
                <a:latin typeface="Verdana" pitchFamily="34" charset="0"/>
              </a:rPr>
              <a:t>Banana plantation (Yemen) failed </a:t>
            </a:r>
          </a:p>
          <a:p>
            <a:r>
              <a:rPr lang="nl-NL" sz="2000">
                <a:latin typeface="Verdana" pitchFamily="34" charset="0"/>
              </a:rPr>
              <a:t>because of ingression of saline water</a:t>
            </a:r>
            <a:endParaRPr lang="en-GB" sz="2000">
              <a:latin typeface="Verdana" pitchFamily="34" charset="0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355600" y="457200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400">
                <a:latin typeface="Verdana" pitchFamily="34" charset="0"/>
              </a:rPr>
              <a:t>Yet overuse occurs</a:t>
            </a:r>
            <a:endParaRPr lang="en-GB" sz="24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3892" name="Picture 4" descr="gwaterfromwadi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374775"/>
            <a:ext cx="5257800" cy="3946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24614" name="Picture 6" descr="gwater pond with in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646238"/>
            <a:ext cx="4608513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Hand Pump Sand Filter</a:t>
            </a:r>
          </a:p>
        </p:txBody>
      </p:sp>
      <p:pic>
        <p:nvPicPr>
          <p:cNvPr id="330755" name="Picture 3" descr="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066800"/>
            <a:ext cx="4038600" cy="3733800"/>
          </a:xfrm>
          <a:noFill/>
          <a:ln/>
        </p:spPr>
      </p:pic>
      <p:pic>
        <p:nvPicPr>
          <p:cNvPr id="330756" name="Picture 4" descr="SAND FILTER HAND PUMP (DESIGN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066800"/>
            <a:ext cx="3962400" cy="3733800"/>
          </a:xfrm>
        </p:spPr>
      </p:pic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6934200" y="4114800"/>
            <a:ext cx="1357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200">
                <a:latin typeface="Verdana" pitchFamily="34" charset="0"/>
              </a:rPr>
              <a:t>Filter of graded</a:t>
            </a:r>
          </a:p>
          <a:p>
            <a:pPr>
              <a:spcBef>
                <a:spcPct val="20000"/>
              </a:spcBef>
            </a:pPr>
            <a:r>
              <a:rPr lang="nl-NL" sz="1200">
                <a:latin typeface="Verdana" pitchFamily="34" charset="0"/>
              </a:rPr>
              <a:t>layers of sand</a:t>
            </a:r>
          </a:p>
          <a:p>
            <a:pPr>
              <a:spcBef>
                <a:spcPct val="20000"/>
              </a:spcBef>
            </a:pPr>
            <a:endParaRPr lang="nl-NL" sz="1400">
              <a:latin typeface="Verdana" pitchFamily="34" charset="0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 flipH="1" flipV="1">
            <a:off x="6324600" y="3810000"/>
            <a:ext cx="609600" cy="762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 flipH="1" flipV="1">
            <a:off x="6248400" y="3505200"/>
            <a:ext cx="609600" cy="6858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800100"/>
            <a:ext cx="8039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4917" name="Picture 5" descr="P101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628775"/>
            <a:ext cx="5302250" cy="3976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20514" name="Picture 2" descr="PIC_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09700"/>
            <a:ext cx="6248400" cy="4686300"/>
          </a:xfrm>
          <a:prstGeom prst="rect">
            <a:avLst/>
          </a:prstGeom>
          <a:noFill/>
        </p:spPr>
      </p:pic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2743200" y="1900238"/>
            <a:ext cx="4632325" cy="9286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>
                <a:latin typeface="Verdana" pitchFamily="34" charset="0"/>
              </a:rPr>
              <a:t>The downsteam apron should</a:t>
            </a:r>
          </a:p>
          <a:p>
            <a:r>
              <a:rPr lang="nl-NL">
                <a:latin typeface="Verdana" pitchFamily="34" charset="0"/>
              </a:rPr>
              <a:t>be long and deep enough to withstand</a:t>
            </a:r>
          </a:p>
          <a:p>
            <a:r>
              <a:rPr lang="nl-NL">
                <a:latin typeface="Verdana" pitchFamily="34" charset="0"/>
              </a:rPr>
              <a:t>the upstream formation of gullies</a:t>
            </a:r>
            <a:endParaRPr lang="en-GB">
              <a:latin typeface="Verdana" pitchFamily="34" charset="0"/>
            </a:endParaRPr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4114800" y="3048000"/>
            <a:ext cx="99060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3048000" y="260350"/>
            <a:ext cx="5357813" cy="8350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400">
                <a:latin typeface="Verdana" pitchFamily="34" charset="0"/>
              </a:rPr>
              <a:t>Important to survey channel bed</a:t>
            </a:r>
          </a:p>
          <a:p>
            <a:r>
              <a:rPr lang="nl-NL" sz="2400">
                <a:latin typeface="Verdana" pitchFamily="34" charset="0"/>
              </a:rPr>
              <a:t>downstream and check for gullies</a:t>
            </a:r>
            <a:endParaRPr lang="en-GB" sz="2400">
              <a:latin typeface="Verdana" pitchFamily="34" charset="0"/>
            </a:endParaRP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517525" y="488950"/>
            <a:ext cx="1855788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b="1">
                <a:latin typeface="Verdana" pitchFamily="34" charset="0"/>
              </a:rPr>
              <a:t>SOME HINTS</a:t>
            </a:r>
            <a:endParaRPr lang="en-GB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48017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26659" name="Picture 3" descr="fig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1716088"/>
            <a:ext cx="4876800" cy="3657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Improved governance - 1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000"/>
              <a:t>Wadi management at basin or subbasin level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Upstream/ downstream use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Maintain river morphology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Groundwater recharge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Flood management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Catchment management and dune stabilization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Biodiversity and natural vegetation (and control invasive species)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/>
          </a:p>
        </p:txBody>
      </p:sp>
      <p:pic>
        <p:nvPicPr>
          <p:cNvPr id="275461" name="Picture 5" descr="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3770312" cy="2828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0200" y="1676400"/>
            <a:ext cx="3733800" cy="4525963"/>
          </a:xfrm>
          <a:solidFill>
            <a:schemeClr val="accent1"/>
          </a:solidFill>
        </p:spPr>
        <p:txBody>
          <a:bodyPr/>
          <a:lstStyle/>
          <a:p>
            <a:r>
              <a:rPr lang="nl-NL" sz="2400"/>
              <a:t>Different source of income: annual fees, fines, penalties</a:t>
            </a:r>
          </a:p>
          <a:p>
            <a:endParaRPr lang="en-GB" sz="2400"/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533400" y="1752600"/>
            <a:ext cx="3733800" cy="4525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>
                <a:latin typeface="Verdana" pitchFamily="34" charset="0"/>
              </a:rPr>
              <a:t>Fee collection system is well-organized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400">
              <a:latin typeface="Verdana" pitchFamily="34" charset="0"/>
            </a:endParaRPr>
          </a:p>
        </p:txBody>
      </p:sp>
      <p:pic>
        <p:nvPicPr>
          <p:cNvPr id="331782" name="Picture 6" descr="PIC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3505200" cy="2628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Improved governance - 2</a:t>
            </a:r>
            <a:endParaRPr 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16100"/>
            <a:ext cx="4186237" cy="4349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2000"/>
              <a:t>Secure land tenure and safeguarding of water rules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Land registration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Codification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Strengthen local organization for rules enforcement</a:t>
            </a:r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44675"/>
            <a:ext cx="41084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85700" name="Picture 4" descr="gold records in DI k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1412875"/>
            <a:ext cx="5688012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729038" y="3048000"/>
            <a:ext cx="322262" cy="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334852" name="Picture 4" descr="http://www.leisa.info/images/blank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729038" y="3048000"/>
            <a:ext cx="9525" cy="476250"/>
          </a:xfrm>
          <a:prstGeom prst="rect">
            <a:avLst/>
          </a:prstGeom>
          <a:noFill/>
        </p:spPr>
      </p:pic>
      <p:graphicFrame>
        <p:nvGraphicFramePr>
          <p:cNvPr id="334853" name="Group 5"/>
          <p:cNvGraphicFramePr>
            <a:graphicFrameLocks noGrp="1"/>
          </p:cNvGraphicFramePr>
          <p:nvPr/>
        </p:nvGraphicFramePr>
        <p:xfrm>
          <a:off x="2830513" y="2295525"/>
          <a:ext cx="182562" cy="22685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34859" name="Picture 11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13" y="3302000"/>
            <a:ext cx="104775" cy="9525"/>
          </a:xfrm>
          <a:prstGeom prst="rect">
            <a:avLst/>
          </a:prstGeom>
          <a:noFill/>
        </p:spPr>
      </p:pic>
      <p:pic>
        <p:nvPicPr>
          <p:cNvPr id="334860" name="Picture 12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5338" y="2341563"/>
            <a:ext cx="942975" cy="9525"/>
          </a:xfrm>
          <a:prstGeom prst="rect">
            <a:avLst/>
          </a:prstGeom>
          <a:noFill/>
        </p:spPr>
      </p:pic>
      <p:pic>
        <p:nvPicPr>
          <p:cNvPr id="334861" name="Picture 13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5063" y="3163888"/>
            <a:ext cx="152400" cy="9525"/>
          </a:xfrm>
          <a:prstGeom prst="rect">
            <a:avLst/>
          </a:prstGeom>
          <a:noFill/>
        </p:spPr>
      </p:pic>
      <p:pic>
        <p:nvPicPr>
          <p:cNvPr id="334862" name="Picture 14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3200" y="2341563"/>
            <a:ext cx="942975" cy="9525"/>
          </a:xfrm>
          <a:prstGeom prst="rect">
            <a:avLst/>
          </a:prstGeom>
          <a:noFill/>
        </p:spPr>
      </p:pic>
      <p:pic>
        <p:nvPicPr>
          <p:cNvPr id="334863" name="Picture 15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925" y="3163888"/>
            <a:ext cx="152400" cy="9525"/>
          </a:xfrm>
          <a:prstGeom prst="rect">
            <a:avLst/>
          </a:prstGeom>
          <a:noFill/>
        </p:spPr>
      </p:pic>
      <p:pic>
        <p:nvPicPr>
          <p:cNvPr id="334864" name="Picture 16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2341563"/>
            <a:ext cx="952500" cy="9525"/>
          </a:xfrm>
          <a:prstGeom prst="rect">
            <a:avLst/>
          </a:prstGeom>
          <a:noFill/>
        </p:spPr>
      </p:pic>
      <p:pic>
        <p:nvPicPr>
          <p:cNvPr id="334865" name="Picture 17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75" y="3163888"/>
            <a:ext cx="190500" cy="9525"/>
          </a:xfrm>
          <a:prstGeom prst="rect">
            <a:avLst/>
          </a:prstGeom>
          <a:noFill/>
        </p:spPr>
      </p:pic>
      <p:pic>
        <p:nvPicPr>
          <p:cNvPr id="334866" name="Picture 18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2341563"/>
            <a:ext cx="952500" cy="9525"/>
          </a:xfrm>
          <a:prstGeom prst="rect">
            <a:avLst/>
          </a:prstGeom>
          <a:noFill/>
        </p:spPr>
      </p:pic>
      <p:pic>
        <p:nvPicPr>
          <p:cNvPr id="334867" name="Picture 19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0238" y="3163888"/>
            <a:ext cx="171450" cy="9525"/>
          </a:xfrm>
          <a:prstGeom prst="rect">
            <a:avLst/>
          </a:prstGeom>
          <a:noFill/>
        </p:spPr>
      </p:pic>
      <p:pic>
        <p:nvPicPr>
          <p:cNvPr id="334868" name="Picture 20" descr="spa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63" y="3302000"/>
            <a:ext cx="9525" cy="9525"/>
          </a:xfrm>
          <a:prstGeom prst="rect">
            <a:avLst/>
          </a:prstGeom>
          <a:noFill/>
        </p:spPr>
      </p:pic>
      <p:pic>
        <p:nvPicPr>
          <p:cNvPr id="334869" name="Picture 21" descr="SIN 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989138"/>
            <a:ext cx="6913563" cy="261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279558" name="Picture 6" descr="gDSC039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25538"/>
            <a:ext cx="6048375" cy="453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08113"/>
            <a:ext cx="5715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686800" cy="1155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  <a:cs typeface="Times New Roman" pitchFamily="18" charset="0"/>
              </a:rPr>
              <a:t>Irrigation efficiency (consumption/supply) for all irrigated areas in Saudi Arabia averaged for the period 1975 to 2005. The wheat belt with (badly managed) centre pivot irrigation systems have an efficiency of 40%. The highest efficiencies (70%) are obtained at the spate irrigation systems along the Red Sea coast!</a:t>
            </a:r>
            <a:endParaRPr lang="en-US" sz="1400" b="1">
              <a:cs typeface="Times New Roman" pitchFamily="18" charset="0"/>
            </a:endParaRPr>
          </a:p>
          <a:p>
            <a:endParaRPr lang="nl-NL" sz="1400" b="1"/>
          </a:p>
        </p:txBody>
      </p:sp>
      <p:sp>
        <p:nvSpPr>
          <p:cNvPr id="316420" name="Oval 4"/>
          <p:cNvSpPr>
            <a:spLocks noChangeArrowheads="1"/>
          </p:cNvSpPr>
          <p:nvPr/>
        </p:nvSpPr>
        <p:spPr bwMode="auto">
          <a:xfrm>
            <a:off x="4267200" y="3886200"/>
            <a:ext cx="914400" cy="1752600"/>
          </a:xfrm>
          <a:prstGeom prst="ellipse">
            <a:avLst/>
          </a:prstGeom>
          <a:noFill/>
          <a:ln w="19050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6521450" y="6491288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b="1">
                <a:solidFill>
                  <a:schemeClr val="accent1"/>
                </a:solidFill>
              </a:rPr>
              <a:t>Source: WaterWatch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Case: Mochiwal Flow Division</a:t>
            </a:r>
          </a:p>
        </p:txBody>
      </p:sp>
      <p:sp>
        <p:nvSpPr>
          <p:cNvPr id="328707" name="Freeform 3"/>
          <p:cNvSpPr>
            <a:spLocks/>
          </p:cNvSpPr>
          <p:nvPr/>
        </p:nvSpPr>
        <p:spPr bwMode="auto">
          <a:xfrm>
            <a:off x="2819400" y="2032000"/>
            <a:ext cx="850900" cy="8255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6"/>
              </a:cxn>
              <a:cxn ang="0">
                <a:pos x="384" y="112"/>
              </a:cxn>
              <a:cxn ang="0">
                <a:pos x="480" y="304"/>
              </a:cxn>
              <a:cxn ang="0">
                <a:pos x="528" y="496"/>
              </a:cxn>
              <a:cxn ang="0">
                <a:pos x="528" y="448"/>
              </a:cxn>
            </a:cxnLst>
            <a:rect l="0" t="0" r="r" b="b"/>
            <a:pathLst>
              <a:path w="536" h="520">
                <a:moveTo>
                  <a:pt x="0" y="16"/>
                </a:moveTo>
                <a:cubicBezTo>
                  <a:pt x="64" y="8"/>
                  <a:pt x="128" y="0"/>
                  <a:pt x="192" y="16"/>
                </a:cubicBezTo>
                <a:cubicBezTo>
                  <a:pt x="256" y="32"/>
                  <a:pt x="336" y="64"/>
                  <a:pt x="384" y="112"/>
                </a:cubicBezTo>
                <a:cubicBezTo>
                  <a:pt x="432" y="160"/>
                  <a:pt x="456" y="240"/>
                  <a:pt x="480" y="304"/>
                </a:cubicBezTo>
                <a:cubicBezTo>
                  <a:pt x="504" y="368"/>
                  <a:pt x="520" y="472"/>
                  <a:pt x="528" y="496"/>
                </a:cubicBezTo>
                <a:cubicBezTo>
                  <a:pt x="536" y="520"/>
                  <a:pt x="532" y="484"/>
                  <a:pt x="528" y="448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8708" name="Freeform 4"/>
          <p:cNvSpPr>
            <a:spLocks/>
          </p:cNvSpPr>
          <p:nvPr/>
        </p:nvSpPr>
        <p:spPr bwMode="auto">
          <a:xfrm>
            <a:off x="3505200" y="2057400"/>
            <a:ext cx="762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48"/>
              </a:cxn>
              <a:cxn ang="0">
                <a:pos x="336" y="144"/>
              </a:cxn>
              <a:cxn ang="0">
                <a:pos x="384" y="240"/>
              </a:cxn>
              <a:cxn ang="0">
                <a:pos x="432" y="336"/>
              </a:cxn>
              <a:cxn ang="0">
                <a:pos x="480" y="480"/>
              </a:cxn>
            </a:cxnLst>
            <a:rect l="0" t="0" r="r" b="b"/>
            <a:pathLst>
              <a:path w="480" h="480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2" y="112"/>
                  <a:pt x="336" y="144"/>
                </a:cubicBezTo>
                <a:cubicBezTo>
                  <a:pt x="360" y="176"/>
                  <a:pt x="368" y="208"/>
                  <a:pt x="384" y="240"/>
                </a:cubicBezTo>
                <a:cubicBezTo>
                  <a:pt x="400" y="272"/>
                  <a:pt x="416" y="296"/>
                  <a:pt x="432" y="336"/>
                </a:cubicBezTo>
                <a:cubicBezTo>
                  <a:pt x="448" y="376"/>
                  <a:pt x="464" y="456"/>
                  <a:pt x="480" y="48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8709" name="Freeform 5"/>
          <p:cNvSpPr>
            <a:spLocks/>
          </p:cNvSpPr>
          <p:nvPr/>
        </p:nvSpPr>
        <p:spPr bwMode="auto">
          <a:xfrm>
            <a:off x="3048000" y="2057400"/>
            <a:ext cx="508000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48"/>
              </a:cxn>
              <a:cxn ang="0">
                <a:pos x="192" y="96"/>
              </a:cxn>
              <a:cxn ang="0">
                <a:pos x="288" y="192"/>
              </a:cxn>
              <a:cxn ang="0">
                <a:pos x="288" y="288"/>
              </a:cxn>
              <a:cxn ang="0">
                <a:pos x="96" y="96"/>
              </a:cxn>
            </a:cxnLst>
            <a:rect l="0" t="0" r="r" b="b"/>
            <a:pathLst>
              <a:path w="320" h="304">
                <a:moveTo>
                  <a:pt x="0" y="0"/>
                </a:moveTo>
                <a:cubicBezTo>
                  <a:pt x="56" y="16"/>
                  <a:pt x="112" y="32"/>
                  <a:pt x="144" y="48"/>
                </a:cubicBezTo>
                <a:cubicBezTo>
                  <a:pt x="176" y="64"/>
                  <a:pt x="168" y="72"/>
                  <a:pt x="192" y="96"/>
                </a:cubicBezTo>
                <a:cubicBezTo>
                  <a:pt x="216" y="120"/>
                  <a:pt x="272" y="160"/>
                  <a:pt x="288" y="192"/>
                </a:cubicBezTo>
                <a:cubicBezTo>
                  <a:pt x="304" y="224"/>
                  <a:pt x="320" y="304"/>
                  <a:pt x="288" y="288"/>
                </a:cubicBezTo>
                <a:cubicBezTo>
                  <a:pt x="256" y="272"/>
                  <a:pt x="176" y="184"/>
                  <a:pt x="96" y="96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8710" name="Arc 6"/>
          <p:cNvSpPr>
            <a:spLocks/>
          </p:cNvSpPr>
          <p:nvPr/>
        </p:nvSpPr>
        <p:spPr bwMode="auto">
          <a:xfrm>
            <a:off x="2895600" y="20574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28711" name="Arc 7"/>
          <p:cNvSpPr>
            <a:spLocks/>
          </p:cNvSpPr>
          <p:nvPr/>
        </p:nvSpPr>
        <p:spPr bwMode="auto">
          <a:xfrm>
            <a:off x="3124200" y="2057400"/>
            <a:ext cx="12192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28712" name="Arc 8"/>
          <p:cNvSpPr>
            <a:spLocks/>
          </p:cNvSpPr>
          <p:nvPr/>
        </p:nvSpPr>
        <p:spPr bwMode="auto">
          <a:xfrm flipV="1">
            <a:off x="4572000" y="2514600"/>
            <a:ext cx="11430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 flipH="1">
            <a:off x="3733800" y="3048000"/>
            <a:ext cx="5334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328714" name="Picture 10" descr="DSC03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114800"/>
            <a:ext cx="2743200" cy="2057400"/>
          </a:xfrm>
          <a:prstGeom prst="rect">
            <a:avLst/>
          </a:prstGeom>
          <a:noFill/>
        </p:spPr>
      </p:pic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4953000" y="3581400"/>
            <a:ext cx="9906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1584325" y="1682750"/>
            <a:ext cx="146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400">
                <a:latin typeface="Verdana" pitchFamily="34" charset="0"/>
              </a:rPr>
              <a:t>Darabam Zam</a:t>
            </a:r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6096000" y="4267200"/>
            <a:ext cx="227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400">
                <a:latin typeface="Verdana" pitchFamily="34" charset="0"/>
              </a:rPr>
              <a:t>Mochiwal Division Point</a:t>
            </a:r>
          </a:p>
        </p:txBody>
      </p:sp>
      <p:sp>
        <p:nvSpPr>
          <p:cNvPr id="328718" name="Text Box 14"/>
          <p:cNvSpPr txBox="1">
            <a:spLocks noChangeArrowheads="1"/>
          </p:cNvSpPr>
          <p:nvPr/>
        </p:nvSpPr>
        <p:spPr bwMode="auto">
          <a:xfrm>
            <a:off x="5851525" y="1758950"/>
            <a:ext cx="177641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400">
                <a:latin typeface="Verdana" pitchFamily="34" charset="0"/>
              </a:rPr>
              <a:t>North channel: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sz="1400">
                <a:latin typeface="Verdana" pitchFamily="34" charset="0"/>
              </a:rPr>
              <a:t>500 ha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nl-NL" sz="1400">
                <a:latin typeface="Verdana" pitchFamily="34" charset="0"/>
              </a:rPr>
              <a:t>low lying area</a:t>
            </a: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2422525" y="5181600"/>
            <a:ext cx="1270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1400">
                <a:latin typeface="Verdana" pitchFamily="34" charset="0"/>
              </a:rPr>
              <a:t>West Canal:</a:t>
            </a:r>
          </a:p>
          <a:p>
            <a:pPr>
              <a:spcBef>
                <a:spcPct val="20000"/>
              </a:spcBef>
            </a:pPr>
            <a:r>
              <a:rPr lang="nl-NL" sz="1400">
                <a:latin typeface="Verdana" pitchFamily="34" charset="0"/>
              </a:rPr>
              <a:t>- 3000 ha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nl-NL"/>
              <a:t>Comparing..</a:t>
            </a:r>
            <a:endParaRPr lang="en-GB"/>
          </a:p>
        </p:txBody>
      </p:sp>
      <p:graphicFrame>
        <p:nvGraphicFramePr>
          <p:cNvPr id="318490" name="Group 26"/>
          <p:cNvGraphicFramePr>
            <a:graphicFrameLocks noGrp="1"/>
          </p:cNvGraphicFramePr>
          <p:nvPr/>
        </p:nvGraphicFramePr>
        <p:xfrm>
          <a:off x="1609725" y="1155700"/>
          <a:ext cx="7210425" cy="8420100"/>
        </p:xfrm>
        <a:graphic>
          <a:graphicData uri="http://schemas.openxmlformats.org/drawingml/2006/table">
            <a:tbl>
              <a:tblPr/>
              <a:tblGrid>
                <a:gridCol w="360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Perennial irrigation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(dam based)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Spate irrigation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Secure supplies – provided dam has reasonable catchment and manageable sedimentation 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Insecure supplies unless combined with groundwater irrigation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shallow dams high evaporative losses, in deep reservoirs not too much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storage in soil profile/ shallow aquifer – low evaporation losses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costs per m3 stored is high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Investment cost per m3 stored is low (if there is a fresh water aquifer)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Sedimentation may cause siltation (and prevents recharge)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Sedimentation contributes to fertility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store peak flows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Cannot utilize all peak flows, but shallow reservoirs may be added within command area 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y-GB" sz="3800">
                <a:solidFill>
                  <a:srgbClr val="009900"/>
                </a:solidFill>
              </a:rPr>
              <a:t>Agricultural production - 1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4186237" cy="4349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New crops – biofuels, oil seeds, legumes, cucurbits, medicinal plants/ herbs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New varieties and exchange of varieties 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Improved crop husbandry – seed treatment, weed control, target use of agri-inputs, etc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Market chains for main crops – capture changing market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Market chains for minor crops – mushroom, guar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Improved grain storage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000"/>
              <a:t>Research and documentation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</a:pPr>
            <a:endParaRPr lang="en-US" sz="2000"/>
          </a:p>
        </p:txBody>
      </p:sp>
      <p:pic>
        <p:nvPicPr>
          <p:cNvPr id="266251" name="Picture 11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66938"/>
            <a:ext cx="3735387" cy="280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SpN and ILEIA Documentation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33700"/>
            <a:ext cx="8229600" cy="1143000"/>
          </a:xfrm>
        </p:spPr>
        <p:txBody>
          <a:bodyPr/>
          <a:lstStyle/>
          <a:p>
            <a:r>
              <a:rPr lang="nl-NL" sz="4000"/>
              <a:t>Crop yields often vary </a:t>
            </a:r>
            <a:br>
              <a:rPr lang="nl-NL" sz="4000"/>
            </a:br>
            <a:r>
              <a:rPr lang="nl-NL" sz="4000"/>
              <a:t>with factor 3-5</a:t>
            </a:r>
            <a:br>
              <a:rPr lang="nl-NL" sz="4000"/>
            </a:br>
            <a:br>
              <a:rPr lang="nl-NL" sz="4000"/>
            </a:br>
            <a:r>
              <a:rPr lang="nl-NL" sz="4000"/>
              <a:t>Indicating scope for improvement of crop production with agronomic and field water management improvements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945</Words>
  <Application>Microsoft Office PowerPoint</Application>
  <PresentationFormat>Presentación en pantalla (4:3)</PresentationFormat>
  <Paragraphs>189</Paragraphs>
  <Slides>46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Verdana</vt:lpstr>
      <vt:lpstr>Wingdings</vt:lpstr>
      <vt:lpstr>Default Design</vt:lpstr>
      <vt:lpstr> Unlocking the potential  in spate irrigation:  Improved Support and Improved Governance </vt:lpstr>
      <vt:lpstr>Some basics</vt:lpstr>
      <vt:lpstr>Some more basics</vt:lpstr>
      <vt:lpstr>Presentación de PowerPoint</vt:lpstr>
      <vt:lpstr>Presentación de PowerPoint</vt:lpstr>
      <vt:lpstr>Case: Mochiwal Flow Division</vt:lpstr>
      <vt:lpstr>Comparing..</vt:lpstr>
      <vt:lpstr>Agricultural production - 1</vt:lpstr>
      <vt:lpstr>Crop yields often vary  with factor 3-5  Indicating scope for improvement of crop production with agronomic and field water management improvements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Agricultural production - 2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Non - agricultural production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Kitara traditional production system: Documentation in Riman Village</vt:lpstr>
      <vt:lpstr>Improved livelihoods</vt:lpstr>
      <vt:lpstr>Presentación de PowerPoint</vt:lpstr>
      <vt:lpstr>Presentación de PowerPoint</vt:lpstr>
      <vt:lpstr>Presentación de PowerPoint</vt:lpstr>
      <vt:lpstr>Presentación de PowerPoint</vt:lpstr>
      <vt:lpstr>Hand Pump Sand Filter</vt:lpstr>
      <vt:lpstr>Presentación de PowerPoint</vt:lpstr>
      <vt:lpstr>Presentación de PowerPoint</vt:lpstr>
      <vt:lpstr>Presentación de PowerPoint</vt:lpstr>
      <vt:lpstr>Presentación de PowerPoint</vt:lpstr>
      <vt:lpstr>Improved governance - 1</vt:lpstr>
      <vt:lpstr>Presentación de PowerPoint</vt:lpstr>
      <vt:lpstr>Improved governance - 2</vt:lpstr>
      <vt:lpstr>Presentación de PowerPoint</vt:lpstr>
      <vt:lpstr>Presentación de PowerPoint</vt:lpstr>
      <vt:lpstr>Presentación de PowerPoint</vt:lpstr>
    </vt:vector>
  </TitlesOfParts>
  <Company>ihe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Salam Tree</dc:title>
  <dc:creator>Ab</dc:creator>
  <cp:lastModifiedBy>Vara Gutierrez, Marina</cp:lastModifiedBy>
  <cp:revision>109</cp:revision>
  <dcterms:created xsi:type="dcterms:W3CDTF">2007-12-09T16:25:43Z</dcterms:created>
  <dcterms:modified xsi:type="dcterms:W3CDTF">2021-06-25T09:31:47Z</dcterms:modified>
</cp:coreProperties>
</file>